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85" r:id="rId4"/>
    <p:sldId id="302" r:id="rId5"/>
    <p:sldId id="258" r:id="rId6"/>
    <p:sldId id="306" r:id="rId7"/>
    <p:sldId id="303" r:id="rId8"/>
    <p:sldId id="283" r:id="rId9"/>
    <p:sldId id="305" r:id="rId10"/>
    <p:sldId id="304" r:id="rId11"/>
    <p:sldId id="298" r:id="rId12"/>
    <p:sldId id="284" r:id="rId13"/>
    <p:sldId id="288" r:id="rId14"/>
    <p:sldId id="299" r:id="rId15"/>
    <p:sldId id="300" r:id="rId16"/>
    <p:sldId id="301" r:id="rId17"/>
    <p:sldId id="289" r:id="rId18"/>
    <p:sldId id="290" r:id="rId19"/>
    <p:sldId id="291" r:id="rId20"/>
    <p:sldId id="292" r:id="rId21"/>
    <p:sldId id="286" r:id="rId22"/>
    <p:sldId id="287" r:id="rId23"/>
    <p:sldId id="293" r:id="rId24"/>
    <p:sldId id="294" r:id="rId25"/>
    <p:sldId id="295" r:id="rId26"/>
    <p:sldId id="296" r:id="rId27"/>
    <p:sldId id="297" r:id="rId28"/>
    <p:sldId id="27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8" autoAdjust="0"/>
    <p:restoredTop sz="94660"/>
  </p:normalViewPr>
  <p:slideViewPr>
    <p:cSldViewPr>
      <p:cViewPr varScale="1">
        <p:scale>
          <a:sx n="70" d="100"/>
          <a:sy n="70"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C729F-BDCD-43EA-9E4B-F4F1465FE784}" type="datetimeFigureOut">
              <a:rPr lang="ru-RU" smtClean="0"/>
              <a:t>21.05.2014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3E9E1-97EB-493E-8C73-24156B0644D8}" type="slidenum">
              <a:rPr lang="ru-RU" smtClean="0"/>
              <a:t>‹#›</a:t>
            </a:fld>
            <a:endParaRPr lang="ru-RU"/>
          </a:p>
        </p:txBody>
      </p:sp>
    </p:spTree>
    <p:extLst>
      <p:ext uri="{BB962C8B-B14F-4D97-AF65-F5344CB8AC3E}">
        <p14:creationId xmlns:p14="http://schemas.microsoft.com/office/powerpoint/2010/main" val="338078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4F3E9E1-97EB-493E-8C73-24156B0644D8}" type="slidenum">
              <a:rPr lang="ru-RU" smtClean="0"/>
              <a:t>11</a:t>
            </a:fld>
            <a:endParaRPr lang="ru-RU"/>
          </a:p>
        </p:txBody>
      </p:sp>
    </p:spTree>
    <p:extLst>
      <p:ext uri="{BB962C8B-B14F-4D97-AF65-F5344CB8AC3E}">
        <p14:creationId xmlns:p14="http://schemas.microsoft.com/office/powerpoint/2010/main" val="2114109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92" name="Rectangle 20"/>
          <p:cNvSpPr>
            <a:spLocks noChangeArrowheads="1"/>
          </p:cNvSpPr>
          <p:nvPr/>
        </p:nvSpPr>
        <p:spPr bwMode="gray">
          <a:xfrm>
            <a:off x="0" y="6562725"/>
            <a:ext cx="9144000" cy="3048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3093" name="Line 21"/>
          <p:cNvSpPr>
            <a:spLocks noChangeShapeType="1"/>
          </p:cNvSpPr>
          <p:nvPr/>
        </p:nvSpPr>
        <p:spPr bwMode="auto">
          <a:xfrm>
            <a:off x="0" y="6553200"/>
            <a:ext cx="9144000" cy="0"/>
          </a:xfrm>
          <a:prstGeom prst="line">
            <a:avLst/>
          </a:prstGeom>
          <a:noFill/>
          <a:ln w="19050">
            <a:solidFill>
              <a:schemeClr val="bg1"/>
            </a:solidFill>
            <a:round/>
            <a:headEnd/>
            <a:tailEnd/>
          </a:ln>
          <a:effectLst/>
        </p:spPr>
        <p:txBody>
          <a:bodyPr/>
          <a:lstStyle/>
          <a:p>
            <a:endParaRPr lang="ru-RU"/>
          </a:p>
        </p:txBody>
      </p:sp>
      <p:sp>
        <p:nvSpPr>
          <p:cNvPr id="3076" name="Rectangle 4"/>
          <p:cNvSpPr>
            <a:spLocks noGrp="1" noChangeArrowheads="1"/>
          </p:cNvSpPr>
          <p:nvPr>
            <p:ph type="dt" sz="half" idx="2"/>
          </p:nvPr>
        </p:nvSpPr>
        <p:spPr>
          <a:xfrm>
            <a:off x="457200" y="6534150"/>
            <a:ext cx="2133600" cy="244475"/>
          </a:xfrm>
        </p:spPr>
        <p:txBody>
          <a:bodyPr/>
          <a:lstStyle>
            <a:lvl1pPr>
              <a:defRPr sz="1200">
                <a:solidFill>
                  <a:schemeClr val="bg1"/>
                </a:solidFill>
              </a:defRPr>
            </a:lvl1pPr>
          </a:lstStyle>
          <a:p>
            <a:endParaRPr lang="en-US"/>
          </a:p>
        </p:txBody>
      </p:sp>
      <p:sp>
        <p:nvSpPr>
          <p:cNvPr id="3077" name="Rectangle 5"/>
          <p:cNvSpPr>
            <a:spLocks noGrp="1" noChangeArrowheads="1"/>
          </p:cNvSpPr>
          <p:nvPr>
            <p:ph type="ftr" sz="quarter" idx="3"/>
          </p:nvPr>
        </p:nvSpPr>
        <p:spPr>
          <a:xfrm>
            <a:off x="3124200" y="6534150"/>
            <a:ext cx="2895600" cy="244475"/>
          </a:xfrm>
        </p:spPr>
        <p:txBody>
          <a:bodyPr/>
          <a:lstStyle>
            <a:lvl1pPr>
              <a:defRPr sz="1200">
                <a:solidFill>
                  <a:schemeClr val="bg1"/>
                </a:solidFill>
              </a:defRPr>
            </a:lvl1pPr>
          </a:lstStyle>
          <a:p>
            <a:endParaRPr lang="en-US"/>
          </a:p>
        </p:txBody>
      </p:sp>
      <p:sp>
        <p:nvSpPr>
          <p:cNvPr id="3078" name="Rectangle 6"/>
          <p:cNvSpPr>
            <a:spLocks noGrp="1" noChangeArrowheads="1"/>
          </p:cNvSpPr>
          <p:nvPr>
            <p:ph type="sldNum" sz="quarter" idx="4"/>
          </p:nvPr>
        </p:nvSpPr>
        <p:spPr>
          <a:xfrm>
            <a:off x="6553200" y="6534150"/>
            <a:ext cx="2133600" cy="244475"/>
          </a:xfrm>
        </p:spPr>
        <p:txBody>
          <a:bodyPr/>
          <a:lstStyle>
            <a:lvl1pPr>
              <a:defRPr sz="1200">
                <a:solidFill>
                  <a:schemeClr val="bg1"/>
                </a:solidFill>
              </a:defRPr>
            </a:lvl1pPr>
          </a:lstStyle>
          <a:p>
            <a:fld id="{12C79C75-3189-4E5F-9DE6-E445FB3A9892}" type="slidenum">
              <a:rPr lang="en-US"/>
              <a:pPr/>
              <a:t>‹#›</a:t>
            </a:fld>
            <a:endParaRPr lang="en-US"/>
          </a:p>
        </p:txBody>
      </p:sp>
      <p:sp>
        <p:nvSpPr>
          <p:cNvPr id="3075" name="Rectangle 3"/>
          <p:cNvSpPr>
            <a:spLocks noGrp="1" noChangeArrowheads="1"/>
          </p:cNvSpPr>
          <p:nvPr>
            <p:ph type="subTitle" idx="1"/>
          </p:nvPr>
        </p:nvSpPr>
        <p:spPr bwMode="gray">
          <a:xfrm>
            <a:off x="914400" y="2286000"/>
            <a:ext cx="7304088" cy="381000"/>
          </a:xfrm>
        </p:spPr>
        <p:txBody>
          <a:bodyPr/>
          <a:lstStyle>
            <a:lvl1pPr marL="0" indent="0" algn="ctr">
              <a:buFont typeface="Wingdings" pitchFamily="2" charset="2"/>
              <a:buNone/>
              <a:defRPr sz="2400">
                <a:solidFill>
                  <a:schemeClr val="tx2"/>
                </a:solidFill>
              </a:defRPr>
            </a:lvl1pPr>
          </a:lstStyle>
          <a:p>
            <a:r>
              <a:rPr lang="ru-RU" smtClean="0"/>
              <a:t>Образец подзаголовка</a:t>
            </a:r>
            <a:endParaRPr lang="en-US"/>
          </a:p>
        </p:txBody>
      </p:sp>
      <p:sp>
        <p:nvSpPr>
          <p:cNvPr id="3074" name="Rectangle 2"/>
          <p:cNvSpPr>
            <a:spLocks noGrp="1" noChangeArrowheads="1"/>
          </p:cNvSpPr>
          <p:nvPr>
            <p:ph type="ctrTitle"/>
          </p:nvPr>
        </p:nvSpPr>
        <p:spPr bwMode="gray">
          <a:xfrm>
            <a:off x="762000" y="1600200"/>
            <a:ext cx="7620000" cy="682625"/>
          </a:xfrm>
        </p:spPr>
        <p:txBody>
          <a:bodyPr/>
          <a:lstStyle>
            <a:lvl1pPr>
              <a:defRPr sz="4400" b="1">
                <a:solidFill>
                  <a:schemeClr val="tx1"/>
                </a:solidFill>
              </a:defRPr>
            </a:lvl1pPr>
          </a:lstStyle>
          <a:p>
            <a:r>
              <a:rPr lang="ru-RU" smtClean="0"/>
              <a:t>Образец 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6E47C0B-E04A-4EFF-80C6-6DDFCA0802F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096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096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E05A469-99C9-4BBB-9ED0-EA4BA208888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62484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19200"/>
            <a:ext cx="8229600" cy="5105400"/>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400800"/>
            <a:ext cx="2133600" cy="320675"/>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400800"/>
            <a:ext cx="2133600" cy="320675"/>
          </a:xfrm>
        </p:spPr>
        <p:txBody>
          <a:bodyPr/>
          <a:lstStyle>
            <a:lvl1pPr>
              <a:defRPr/>
            </a:lvl1pPr>
          </a:lstStyle>
          <a:p>
            <a:fld id="{1679359D-155E-4F20-8A6B-61FFA4FA5F4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2255AAD-DAD8-46A2-A71D-9C528D90A4A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12447FD-C5E9-48BA-8E26-71CFC6BB511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5CDE931-E41C-4C1A-B80A-44473AFE81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6039705D-2EB4-4B2F-981A-CA9259CAC99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B8172C18-3DC1-4CCD-829B-5CEA8E6D01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CC047199-80E5-4389-A433-0B681CBC977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0FB99AC-F454-4474-80CB-83A0A0544AE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6FE350F-4F30-41D5-8B55-3A515B1FA79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41" name="Object 17"/>
          <p:cNvGraphicFramePr>
            <a:graphicFrameLocks noChangeAspect="1"/>
          </p:cNvGraphicFramePr>
          <p:nvPr/>
        </p:nvGraphicFramePr>
        <p:xfrm>
          <a:off x="0" y="0"/>
          <a:ext cx="9144000" cy="1123950"/>
        </p:xfrm>
        <a:graphic>
          <a:graphicData uri="http://schemas.openxmlformats.org/presentationml/2006/ole">
            <mc:AlternateContent xmlns:mc="http://schemas.openxmlformats.org/markup-compatibility/2006">
              <mc:Choice xmlns:v="urn:schemas-microsoft-com:vml" Requires="v">
                <p:oleObj spid="_x0000_s1042" name="Image" r:id="rId15" imgW="10793651" imgH="1498413" progId="">
                  <p:embed/>
                </p:oleObj>
              </mc:Choice>
              <mc:Fallback>
                <p:oleObj name="Image" r:id="rId15" imgW="10793651" imgH="1498413" progId="">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1123950"/>
                      </a:xfrm>
                      <a:prstGeom prst="rect">
                        <a:avLst/>
                      </a:prstGeom>
                      <a:noFill/>
                      <a:ln>
                        <a:noFill/>
                      </a:ln>
                      <a:effectLst/>
                      <a:extLst>
                        <a:ext uri="{909E8E84-426E-40DD-AFC4-6F175D3DCCD1}">
                          <a14:hiddenFill xmlns:a14="http://schemas.microsoft.com/office/drawing/2010/main">
                            <a:solidFill>
                              <a:srgbClr val="22A2E2"/>
                            </a:solidFill>
                          </a14:hiddenFill>
                        </a:ext>
                        <a:ext uri="{91240B29-F687-4F45-9708-019B960494DF}">
                          <a14:hiddenLine xmlns:a14="http://schemas.microsoft.com/office/drawing/2010/main" w="9525">
                            <a:solidFill>
                              <a:srgbClr val="132767"/>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42" name="Rectangle 18"/>
          <p:cNvSpPr>
            <a:spLocks noChangeArrowheads="1"/>
          </p:cNvSpPr>
          <p:nvPr/>
        </p:nvSpPr>
        <p:spPr bwMode="gray">
          <a:xfrm>
            <a:off x="304800" y="609600"/>
            <a:ext cx="8839200" cy="533400"/>
          </a:xfrm>
          <a:prstGeom prst="rect">
            <a:avLst/>
          </a:prstGeom>
          <a:gradFill rotWithShape="1">
            <a:gsLst>
              <a:gs pos="0">
                <a:srgbClr val="FFFFFF">
                  <a:alpha val="0"/>
                </a:srgbClr>
              </a:gs>
              <a:gs pos="100000">
                <a:schemeClr val="accent1"/>
              </a:gs>
            </a:gsLst>
            <a:lin ang="0" scaled="1"/>
          </a:gradFill>
          <a:ln w="9525">
            <a:noFill/>
            <a:miter lim="800000"/>
            <a:headEnd/>
            <a:tailEnd/>
          </a:ln>
          <a:effectLst/>
        </p:spPr>
        <p:txBody>
          <a:bodyPr wrap="none" anchor="ctr"/>
          <a:lstStyle/>
          <a:p>
            <a:endParaRPr lang="ru-RU"/>
          </a:p>
        </p:txBody>
      </p:sp>
      <p:sp>
        <p:nvSpPr>
          <p:cNvPr id="1043" name="Rectangle 19"/>
          <p:cNvSpPr>
            <a:spLocks noChangeArrowheads="1"/>
          </p:cNvSpPr>
          <p:nvPr/>
        </p:nvSpPr>
        <p:spPr bwMode="gray">
          <a:xfrm>
            <a:off x="9525" y="1114425"/>
            <a:ext cx="9144000" cy="762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1027"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1BE7EF-800A-4379-BC9B-C4B3835296CD}" type="slidenum">
              <a:rPr lang="en-US"/>
              <a:pPr/>
              <a:t>‹#›</a:t>
            </a:fld>
            <a:endParaRPr lang="en-US"/>
          </a:p>
        </p:txBody>
      </p:sp>
      <p:sp>
        <p:nvSpPr>
          <p:cNvPr id="1026" name="Rectangle 2"/>
          <p:cNvSpPr>
            <a:spLocks noGrp="1" noChangeArrowheads="1"/>
          </p:cNvSpPr>
          <p:nvPr>
            <p:ph type="title"/>
          </p:nvPr>
        </p:nvSpPr>
        <p:spPr bwMode="white">
          <a:xfrm>
            <a:off x="2438400" y="609600"/>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psyhelp.ru/texts/iad_test.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securitylab.ru/software/301944.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ecuritylab.ru/upload/iblock/51021c813e17e48872b639aa8a055600.png" TargetMode="External"/><Relationship Id="rId2" Type="http://schemas.openxmlformats.org/officeDocument/2006/relationships/hyperlink" Target="http://soft.mail.ru/program_page.php?grp=5382"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oft.mail.ru/program_page.php?grp=4796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securitylab.ru/software/240522.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securitylab.ru/software/273998.ph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85786" y="785794"/>
            <a:ext cx="7620000" cy="682625"/>
          </a:xfrm>
        </p:spPr>
        <p:txBody>
          <a:bodyPr/>
          <a:lstStyle/>
          <a:p>
            <a:r>
              <a:rPr lang="ru-RU" dirty="0"/>
              <a:t>БЕЗОПАСНОСТЬ ДЕТЕЙ  В ИНТЕРНЕТЕ </a:t>
            </a:r>
            <a:endParaRPr lang="en-US" dirty="0">
              <a:solidFill>
                <a:schemeClr val="tx2"/>
              </a:solidFill>
            </a:endParaRPr>
          </a:p>
        </p:txBody>
      </p:sp>
      <p:pic>
        <p:nvPicPr>
          <p:cNvPr id="2" name="Picture 2"/>
          <p:cNvPicPr>
            <a:picLocks noChangeAspect="1" noChangeArrowheads="1"/>
          </p:cNvPicPr>
          <p:nvPr/>
        </p:nvPicPr>
        <p:blipFill>
          <a:blip r:embed="rId2"/>
          <a:srcRect/>
          <a:stretch>
            <a:fillRect/>
          </a:stretch>
        </p:blipFill>
        <p:spPr bwMode="auto">
          <a:xfrm>
            <a:off x="4500562" y="2857496"/>
            <a:ext cx="4445714" cy="3252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p>
          <a:p>
            <a:pPr lvl="0"/>
            <a:r>
              <a:rPr lang="ru-RU" sz="1800" dirty="0" smtClean="0"/>
              <a:t>Установите несколько четких и жестких правил для ребенка, чтобы контролировать расписание, время подключения и способ использования им Интернета. Убедитесь, что установленные правила выполняются. Особенно важно контролировать выход ребенка в Интернет в ночное время.</a:t>
            </a:r>
            <a:endParaRPr lang="ru-RU" sz="1800" dirty="0" smtClean="0">
              <a:solidFill>
                <a:schemeClr val="tx1"/>
              </a:solidFill>
              <a:latin typeface="+mn-lt"/>
              <a:ea typeface="+mn-ea"/>
              <a:cs typeface="+mn-cs"/>
            </a:endParaRPr>
          </a:p>
          <a:p>
            <a:pPr lvl="0"/>
            <a:r>
              <a:rPr lang="ru-RU" sz="1800" dirty="0" smtClean="0"/>
              <a:t>Хороший антивирус – союзник в защите Вашего ребенка от опасностей Интернета.</a:t>
            </a:r>
          </a:p>
          <a:p>
            <a:pPr lvl="0"/>
            <a:r>
              <a:rPr lang="ru-RU" sz="1800" dirty="0" smtClean="0">
                <a:solidFill>
                  <a:schemeClr val="tx1"/>
                </a:solidFill>
                <a:latin typeface="+mn-lt"/>
                <a:ea typeface="+mn-ea"/>
                <a:cs typeface="+mn-cs"/>
              </a:rPr>
              <a:t>Ребенку </a:t>
            </a:r>
            <a:r>
              <a:rPr lang="ru-RU" sz="1800" dirty="0">
                <a:solidFill>
                  <a:schemeClr val="tx1"/>
                </a:solidFill>
                <a:latin typeface="+mn-lt"/>
                <a:ea typeface="+mn-ea"/>
                <a:cs typeface="+mn-cs"/>
              </a:rPr>
              <a:t>не следует </a:t>
            </a:r>
            <a:r>
              <a:rPr lang="ru-RU" sz="1800" dirty="0" smtClean="0">
                <a:solidFill>
                  <a:schemeClr val="tx1"/>
                </a:solidFill>
                <a:latin typeface="+mn-lt"/>
                <a:ea typeface="+mn-ea"/>
                <a:cs typeface="+mn-cs"/>
              </a:rPr>
              <a:t>давать </a:t>
            </a:r>
            <a:r>
              <a:rPr lang="ru-RU" sz="1800" dirty="0">
                <a:solidFill>
                  <a:schemeClr val="tx1"/>
                </a:solidFill>
                <a:latin typeface="+mn-lt"/>
                <a:ea typeface="+mn-ea"/>
                <a:cs typeface="+mn-cs"/>
              </a:rPr>
              <a:t>свой пароль кому-либо, за исключением взрослых членов </a:t>
            </a:r>
            <a:r>
              <a:rPr lang="ru-RU" sz="1800" dirty="0" smtClean="0">
                <a:solidFill>
                  <a:schemeClr val="tx1"/>
                </a:solidFill>
                <a:latin typeface="+mn-lt"/>
                <a:ea typeface="+mn-ea"/>
                <a:cs typeface="+mn-cs"/>
              </a:rPr>
              <a:t>семьи.</a:t>
            </a:r>
            <a:endParaRPr lang="ru-RU" sz="1800" dirty="0">
              <a:solidFill>
                <a:schemeClr val="tx1"/>
              </a:solidFill>
              <a:latin typeface="+mn-lt"/>
              <a:ea typeface="+mn-ea"/>
              <a:cs typeface="+mn-cs"/>
            </a:endParaRPr>
          </a:p>
          <a:p>
            <a:pPr lvl="0"/>
            <a:r>
              <a:rPr lang="ru-RU" sz="1800" dirty="0" smtClean="0">
                <a:solidFill>
                  <a:schemeClr val="tx1"/>
                </a:solidFill>
                <a:latin typeface="+mn-lt"/>
                <a:ea typeface="+mn-ea"/>
                <a:cs typeface="+mn-cs"/>
              </a:rPr>
              <a:t>Следует </a:t>
            </a:r>
            <a:r>
              <a:rPr lang="ru-RU" sz="1800" dirty="0">
                <a:solidFill>
                  <a:schemeClr val="tx1"/>
                </a:solidFill>
                <a:latin typeface="+mn-lt"/>
                <a:ea typeface="+mn-ea"/>
                <a:cs typeface="+mn-cs"/>
              </a:rPr>
              <a:t>объяснить ребенку, что он не должен делать того, что может стоить семье денег, кроме случаев, когда рядом с ним находятся </a:t>
            </a:r>
            <a:r>
              <a:rPr lang="ru-RU" sz="1800" dirty="0" smtClean="0">
                <a:solidFill>
                  <a:schemeClr val="tx1"/>
                </a:solidFill>
                <a:latin typeface="+mn-lt"/>
                <a:ea typeface="+mn-ea"/>
                <a:cs typeface="+mn-cs"/>
              </a:rPr>
              <a:t>родители.</a:t>
            </a:r>
            <a:endParaRPr lang="ru-RU" sz="1800" dirty="0">
              <a:solidFill>
                <a:schemeClr val="tx1"/>
              </a:solidFill>
              <a:latin typeface="+mn-lt"/>
              <a:ea typeface="+mn-ea"/>
              <a:cs typeface="+mn-cs"/>
            </a:endParaRPr>
          </a:p>
          <a:p>
            <a:endParaRPr lang="ru-RU"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b="10211"/>
          <a:stretch>
            <a:fillRect/>
          </a:stretch>
        </p:blipFill>
        <p:spPr bwMode="auto">
          <a:xfrm>
            <a:off x="0" y="1142984"/>
            <a:ext cx="9144000"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428604"/>
            <a:ext cx="6248400" cy="487363"/>
          </a:xfrm>
        </p:spPr>
        <p:txBody>
          <a:bodyPr/>
          <a:lstStyle/>
          <a:p>
            <a:r>
              <a:rPr lang="ru-RU" b="1" dirty="0">
                <a:solidFill>
                  <a:schemeClr val="bg1"/>
                </a:solidFill>
                <a:latin typeface="+mj-lt"/>
                <a:ea typeface="+mj-ea"/>
                <a:cs typeface="+mj-cs"/>
              </a:rPr>
              <a:t>Безопасное общение детей в Интернете</a:t>
            </a:r>
            <a:endParaRPr lang="ru-RU" dirty="0"/>
          </a:p>
        </p:txBody>
      </p:sp>
      <p:sp>
        <p:nvSpPr>
          <p:cNvPr id="3" name="Содержимое 2"/>
          <p:cNvSpPr>
            <a:spLocks noGrp="1"/>
          </p:cNvSpPr>
          <p:nvPr>
            <p:ph idx="1"/>
          </p:nvPr>
        </p:nvSpPr>
        <p:spPr/>
        <p:txBody>
          <a:bodyPr/>
          <a:lstStyle/>
          <a:p>
            <a:pPr lvl="0"/>
            <a:r>
              <a:rPr lang="ru-RU" sz="1200" dirty="0">
                <a:solidFill>
                  <a:schemeClr val="tx1"/>
                </a:solidFill>
                <a:latin typeface="+mn-lt"/>
                <a:ea typeface="+mn-ea"/>
                <a:cs typeface="+mn-cs"/>
              </a:rPr>
              <a:t>Не делайте ваши письма длиннее, чем они должны быть. У каждой мысли есть начало и конец. Да и 15-20 слов в одном предложении электронного послания – именно та норма, которую получатель </a:t>
            </a:r>
            <a:r>
              <a:rPr lang="ru-RU" sz="1200" dirty="0" err="1">
                <a:solidFill>
                  <a:schemeClr val="tx1"/>
                </a:solidFill>
                <a:latin typeface="+mn-lt"/>
                <a:ea typeface="+mn-ea"/>
                <a:cs typeface="+mn-cs"/>
              </a:rPr>
              <a:t>e-mail</a:t>
            </a:r>
            <a:r>
              <a:rPr lang="ru-RU" sz="1200" dirty="0">
                <a:solidFill>
                  <a:schemeClr val="tx1"/>
                </a:solidFill>
                <a:latin typeface="+mn-lt"/>
                <a:ea typeface="+mn-ea"/>
                <a:cs typeface="+mn-cs"/>
              </a:rPr>
              <a:t>, а может воспринимать в Интернете без напряжения для глаз и психики.</a:t>
            </a:r>
          </a:p>
          <a:p>
            <a:pPr lvl="0"/>
            <a:r>
              <a:rPr lang="ru-RU" sz="1200" dirty="0">
                <a:solidFill>
                  <a:schemeClr val="tx1"/>
                </a:solidFill>
                <a:latin typeface="+mn-lt"/>
                <a:ea typeface="+mn-ea"/>
                <a:cs typeface="+mn-cs"/>
              </a:rPr>
              <a:t>Довести проверку до автоматизма.</a:t>
            </a:r>
            <a:r>
              <a:rPr lang="ru-RU" sz="1200" b="1" dirty="0">
                <a:solidFill>
                  <a:schemeClr val="tx1"/>
                </a:solidFill>
                <a:latin typeface="+mn-lt"/>
                <a:ea typeface="+mn-ea"/>
                <a:cs typeface="+mn-cs"/>
              </a:rPr>
              <a:t> </a:t>
            </a:r>
            <a:r>
              <a:rPr lang="ru-RU" sz="1200" dirty="0">
                <a:solidFill>
                  <a:schemeClr val="tx1"/>
                </a:solidFill>
                <a:latin typeface="+mn-lt"/>
                <a:ea typeface="+mn-ea"/>
                <a:cs typeface="+mn-cs"/>
              </a:rPr>
              <a:t>Послания без знаков препинания вышли из моды, настала эпоха </a:t>
            </a:r>
            <a:r>
              <a:rPr lang="ru-RU" sz="1200" dirty="0" err="1">
                <a:solidFill>
                  <a:schemeClr val="tx1"/>
                </a:solidFill>
                <a:latin typeface="+mn-lt"/>
                <a:ea typeface="+mn-ea"/>
                <a:cs typeface="+mn-cs"/>
              </a:rPr>
              <a:t>онлайн-справочников</a:t>
            </a:r>
            <a:r>
              <a:rPr lang="ru-RU" sz="1200" dirty="0">
                <a:solidFill>
                  <a:schemeClr val="tx1"/>
                </a:solidFill>
                <a:latin typeface="+mn-lt"/>
                <a:ea typeface="+mn-ea"/>
                <a:cs typeface="+mn-cs"/>
              </a:rPr>
              <a:t>, электронных словарей и всесторонней проверки правописания. Ввести многократную компьютерную проверку перед отправкой в привычку</a:t>
            </a:r>
          </a:p>
          <a:p>
            <a:pPr lvl="0"/>
            <a:r>
              <a:rPr lang="ru-RU" sz="1200" dirty="0">
                <a:solidFill>
                  <a:schemeClr val="tx1"/>
                </a:solidFill>
                <a:latin typeface="+mn-lt"/>
                <a:ea typeface="+mn-ea"/>
                <a:cs typeface="+mn-cs"/>
              </a:rPr>
              <a:t>Опытные пользователи также вносят шаблонные приветствия и благодарности, которые вставляются в начало или конец каждого послания, в награду «за уделенное время». Так что даже в Интернете не стоит пренебрегать этикетом, вне зависимости о темы переписки. Ведь электронное послание лишь создается в Сети – прочитает его, все равно, живой человек.</a:t>
            </a:r>
          </a:p>
          <a:p>
            <a:pPr lvl="0"/>
            <a:r>
              <a:rPr lang="ru-RU" sz="1200" dirty="0">
                <a:solidFill>
                  <a:schemeClr val="tx1"/>
                </a:solidFill>
                <a:latin typeface="+mn-lt"/>
                <a:ea typeface="+mn-ea"/>
                <a:cs typeface="+mn-cs"/>
              </a:rPr>
              <a:t>Посылая возмущенные письма в ответ на спам, </a:t>
            </a:r>
            <a:r>
              <a:rPr lang="ru-RU" sz="1200" dirty="0" err="1">
                <a:solidFill>
                  <a:schemeClr val="tx1"/>
                </a:solidFill>
                <a:latin typeface="+mn-lt"/>
                <a:ea typeface="+mn-ea"/>
                <a:cs typeface="+mn-cs"/>
              </a:rPr>
              <a:t>юзер</a:t>
            </a:r>
            <a:r>
              <a:rPr lang="ru-RU" sz="1200" dirty="0">
                <a:solidFill>
                  <a:schemeClr val="tx1"/>
                </a:solidFill>
                <a:latin typeface="+mn-lt"/>
                <a:ea typeface="+mn-ea"/>
                <a:cs typeface="+mn-cs"/>
              </a:rPr>
              <a:t>, вопреки частому заблуждению, не мстит виртуальному обидчику. Напротив, поступая таким образом, пользователь подтверждает, что его электронный адрес является «живым». Что </a:t>
            </a:r>
            <a:r>
              <a:rPr lang="ru-RU" sz="1200" dirty="0" err="1">
                <a:solidFill>
                  <a:schemeClr val="tx1"/>
                </a:solidFill>
                <a:latin typeface="+mn-lt"/>
                <a:ea typeface="+mn-ea"/>
                <a:cs typeface="+mn-cs"/>
              </a:rPr>
              <a:t>спамеру</a:t>
            </a:r>
            <a:r>
              <a:rPr lang="ru-RU" sz="1200" dirty="0">
                <a:solidFill>
                  <a:schemeClr val="tx1"/>
                </a:solidFill>
                <a:latin typeface="+mn-lt"/>
                <a:ea typeface="+mn-ea"/>
                <a:cs typeface="+mn-cs"/>
              </a:rPr>
              <a:t> и нужно. В итоге </a:t>
            </a:r>
            <a:r>
              <a:rPr lang="ru-RU" sz="1200" dirty="0" err="1">
                <a:solidFill>
                  <a:schemeClr val="tx1"/>
                </a:solidFill>
                <a:latin typeface="+mn-lt"/>
                <a:ea typeface="+mn-ea"/>
                <a:cs typeface="+mn-cs"/>
              </a:rPr>
              <a:t>спамовых</a:t>
            </a:r>
            <a:r>
              <a:rPr lang="ru-RU" sz="1200" dirty="0">
                <a:solidFill>
                  <a:schemeClr val="tx1"/>
                </a:solidFill>
                <a:latin typeface="+mn-lt"/>
                <a:ea typeface="+mn-ea"/>
                <a:cs typeface="+mn-cs"/>
              </a:rPr>
              <a:t> сообщений будет приходить только больше. Поэтому, разумнее выбрать удаление и функцию игнорирования. Или использовать программное обеспечение электронной почты, чтобы мусорные сообщения удалились автоматически.</a:t>
            </a:r>
          </a:p>
          <a:p>
            <a:pPr lvl="0"/>
            <a:r>
              <a:rPr lang="ru-RU" sz="1200" dirty="0">
                <a:solidFill>
                  <a:schemeClr val="tx1"/>
                </a:solidFill>
                <a:latin typeface="+mn-lt"/>
                <a:ea typeface="+mn-ea"/>
                <a:cs typeface="+mn-cs"/>
              </a:rPr>
              <a:t>А если ответ не приходит на ум сразу? На этот случай у пользователя есть помощники: шаблоны и дежурные фразы. Этим стоит воспользоваться хотя бы по той причине, что отправитель будет традиционно терпимее к вежливой просьбе об ожидании, чем к банальному и грубому игнорированию. Есть также смысл в том, чтобы цитировать предшествующую переписку с пользователем. Такой вежливый жест поможет </a:t>
            </a:r>
            <a:r>
              <a:rPr lang="ru-RU" sz="1200" dirty="0" err="1">
                <a:solidFill>
                  <a:schemeClr val="tx1"/>
                </a:solidFill>
                <a:latin typeface="+mn-lt"/>
                <a:ea typeface="+mn-ea"/>
                <a:cs typeface="+mn-cs"/>
              </a:rPr>
              <a:t>юзеру</a:t>
            </a:r>
            <a:r>
              <a:rPr lang="ru-RU" sz="1200" dirty="0">
                <a:solidFill>
                  <a:schemeClr val="tx1"/>
                </a:solidFill>
                <a:latin typeface="+mn-lt"/>
                <a:ea typeface="+mn-ea"/>
                <a:cs typeface="+mn-cs"/>
              </a:rPr>
              <a:t> вспомнить все детали виртуальной беседы</a:t>
            </a:r>
          </a:p>
          <a:p>
            <a:pPr lvl="0"/>
            <a:r>
              <a:rPr lang="ru-RU" sz="1200" dirty="0">
                <a:solidFill>
                  <a:schemeClr val="tx1"/>
                </a:solidFill>
                <a:latin typeface="+mn-lt"/>
                <a:ea typeface="+mn-ea"/>
                <a:cs typeface="+mn-cs"/>
              </a:rPr>
              <a:t>Непосредственно перед отправкой, специалисты советуют всегда производить контрольное прочтение. Уверенность в том, что приложены все файлы, а в сообщении все же написано то, что запланировано значительно, сократит время в Сети при «</a:t>
            </a:r>
            <a:r>
              <a:rPr lang="ru-RU" sz="1200" dirty="0" err="1">
                <a:solidFill>
                  <a:schemeClr val="tx1"/>
                </a:solidFill>
                <a:latin typeface="+mn-lt"/>
                <a:ea typeface="+mn-ea"/>
                <a:cs typeface="+mn-cs"/>
              </a:rPr>
              <a:t>расхлебывании</a:t>
            </a:r>
            <a:r>
              <a:rPr lang="ru-RU" sz="1200" dirty="0">
                <a:solidFill>
                  <a:schemeClr val="tx1"/>
                </a:solidFill>
                <a:latin typeface="+mn-lt"/>
                <a:ea typeface="+mn-ea"/>
                <a:cs typeface="+mn-cs"/>
              </a:rPr>
              <a:t>» всех этих естественных и популярных ошибок в будущем.</a:t>
            </a:r>
          </a:p>
          <a:p>
            <a:endParaRPr lang="ru-RU"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Инструкции по безопасному общению в чатах</a:t>
            </a:r>
            <a:br>
              <a:rPr lang="ru-RU" b="1"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2400" dirty="0">
                <a:solidFill>
                  <a:schemeClr val="tx1"/>
                </a:solidFill>
                <a:latin typeface="+mn-lt"/>
                <a:ea typeface="+mn-ea"/>
                <a:cs typeface="+mn-cs"/>
              </a:rPr>
              <a:t>1. Не доверяйте никому вашу личную информацию. </a:t>
            </a:r>
          </a:p>
          <a:p>
            <a:pPr>
              <a:buNone/>
            </a:pPr>
            <a:r>
              <a:rPr lang="ru-RU" sz="2400" dirty="0">
                <a:solidFill>
                  <a:schemeClr val="tx1"/>
                </a:solidFill>
                <a:latin typeface="+mn-lt"/>
                <a:ea typeface="+mn-ea"/>
                <a:cs typeface="+mn-cs"/>
              </a:rPr>
              <a:t>2. Сообщайте администратору чата о проявлениях оскорбительного поведения участников. </a:t>
            </a:r>
          </a:p>
          <a:p>
            <a:pPr>
              <a:buNone/>
            </a:pPr>
            <a:r>
              <a:rPr lang="ru-RU" sz="2400" dirty="0">
                <a:solidFill>
                  <a:schemeClr val="tx1"/>
                </a:solidFill>
                <a:latin typeface="+mn-lt"/>
                <a:ea typeface="+mn-ea"/>
                <a:cs typeface="+mn-cs"/>
              </a:rPr>
              <a:t>3. Если вам неприятно находиться в чате, покиньте его.</a:t>
            </a:r>
          </a:p>
          <a:p>
            <a:pPr>
              <a:buNone/>
            </a:pPr>
            <a:r>
              <a:rPr lang="ru-RU" sz="2400" dirty="0" smtClean="0">
                <a:solidFill>
                  <a:schemeClr val="tx1"/>
                </a:solidFill>
                <a:latin typeface="+mn-lt"/>
                <a:ea typeface="+mn-ea"/>
                <a:cs typeface="+mn-cs"/>
              </a:rPr>
              <a:t>4</a:t>
            </a:r>
            <a:r>
              <a:rPr lang="ru-RU" sz="2400" dirty="0">
                <a:solidFill>
                  <a:schemeClr val="tx1"/>
                </a:solidFill>
                <a:latin typeface="+mn-lt"/>
                <a:ea typeface="+mn-ea"/>
                <a:cs typeface="+mn-cs"/>
              </a:rPr>
              <a:t>. Если вам что-то не понравилось, обязательно расскажите об этом родителям. </a:t>
            </a:r>
          </a:p>
          <a:p>
            <a:pPr>
              <a:buNone/>
            </a:pPr>
            <a:r>
              <a:rPr lang="ru-RU" sz="2400" dirty="0">
                <a:solidFill>
                  <a:schemeClr val="tx1"/>
                </a:solidFill>
                <a:latin typeface="+mn-lt"/>
                <a:ea typeface="+mn-ea"/>
                <a:cs typeface="+mn-cs"/>
              </a:rPr>
              <a:t>5. Будьте тактичны по отношению к другим людям в чате.</a:t>
            </a:r>
          </a:p>
          <a:p>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bg1"/>
                </a:solidFill>
                <a:latin typeface="+mj-lt"/>
                <a:ea typeface="+mj-ea"/>
                <a:cs typeface="+mj-cs"/>
              </a:rPr>
              <a:t>Интернет-этика</a:t>
            </a:r>
            <a:endParaRPr lang="ru-RU" dirty="0"/>
          </a:p>
        </p:txBody>
      </p:sp>
      <p:sp>
        <p:nvSpPr>
          <p:cNvPr id="3" name="Содержимое 2"/>
          <p:cNvSpPr>
            <a:spLocks noGrp="1"/>
          </p:cNvSpPr>
          <p:nvPr>
            <p:ph idx="1"/>
          </p:nvPr>
        </p:nvSpPr>
        <p:spPr/>
        <p:txBody>
          <a:bodyPr/>
          <a:lstStyle/>
          <a:p>
            <a:pPr lvl="0"/>
            <a:r>
              <a:rPr lang="ru-RU" sz="1600" dirty="0">
                <a:solidFill>
                  <a:schemeClr val="tx1"/>
                </a:solidFill>
                <a:latin typeface="+mn-lt"/>
                <a:ea typeface="+mn-ea"/>
                <a:cs typeface="+mn-cs"/>
              </a:rPr>
              <a:t>Узнайте правила прежде, чем что-нибудь сказать или </a:t>
            </a:r>
            <a:r>
              <a:rPr lang="ru-RU" sz="1600" dirty="0" smtClean="0">
                <a:solidFill>
                  <a:schemeClr val="tx1"/>
                </a:solidFill>
                <a:latin typeface="+mn-lt"/>
                <a:ea typeface="+mn-ea"/>
                <a:cs typeface="+mn-cs"/>
              </a:rPr>
              <a:t>сделать. </a:t>
            </a:r>
            <a:endParaRPr lang="ru-RU" sz="1600" dirty="0">
              <a:solidFill>
                <a:schemeClr val="tx1"/>
              </a:solidFill>
              <a:latin typeface="+mn-lt"/>
              <a:ea typeface="+mn-ea"/>
              <a:cs typeface="+mn-cs"/>
            </a:endParaRPr>
          </a:p>
          <a:p>
            <a:pPr lvl="0"/>
            <a:r>
              <a:rPr lang="ru-RU" sz="1600" dirty="0">
                <a:solidFill>
                  <a:schemeClr val="tx1"/>
                </a:solidFill>
                <a:latin typeface="+mn-lt"/>
                <a:ea typeface="+mn-ea"/>
                <a:cs typeface="+mn-cs"/>
              </a:rPr>
              <a:t>Думайте прежде, чем что-либо напечатать. Удостоверьтесь, что Вы говорите приемлемые вещи, которые не приведут к разгоревшемуся конфликту. Единственное, в чем Вы можете не сомневаться – это в том, что все, сказанное Вами в Интернете, может вернуться и неотступно преследовать Вас.</a:t>
            </a:r>
          </a:p>
          <a:p>
            <a:pPr lvl="0"/>
            <a:r>
              <a:rPr lang="ru-RU" sz="1600" dirty="0">
                <a:solidFill>
                  <a:schemeClr val="tx1"/>
                </a:solidFill>
                <a:latin typeface="+mn-lt"/>
                <a:ea typeface="+mn-ea"/>
                <a:cs typeface="+mn-cs"/>
              </a:rPr>
              <a:t>Не относитесь критически к другим, особенно к новичкам, даже если они нарушают правила. Если Вы должны помочь кому-то или исправить кого-то, сделайте это по электронной почте, а не на общественном форуме (например, в чате). Помните, что и Вы когда-то были новичком.</a:t>
            </a:r>
          </a:p>
          <a:p>
            <a:pPr lvl="0"/>
            <a:r>
              <a:rPr lang="ru-RU" sz="1600" dirty="0">
                <a:solidFill>
                  <a:schemeClr val="tx1"/>
                </a:solidFill>
                <a:latin typeface="+mn-lt"/>
                <a:ea typeface="+mn-ea"/>
                <a:cs typeface="+mn-cs"/>
              </a:rPr>
              <a:t>Не тратьте время других пользователей впустую. Не посылайте цепочку электронных писем, не передавайте </a:t>
            </a:r>
            <a:r>
              <a:rPr lang="ru-RU" sz="1600" dirty="0" err="1">
                <a:solidFill>
                  <a:schemeClr val="tx1"/>
                </a:solidFill>
                <a:latin typeface="+mn-lt"/>
                <a:ea typeface="+mn-ea"/>
                <a:cs typeface="+mn-cs"/>
              </a:rPr>
              <a:t>киберслухи</a:t>
            </a:r>
            <a:r>
              <a:rPr lang="ru-RU" sz="1600" dirty="0">
                <a:solidFill>
                  <a:schemeClr val="tx1"/>
                </a:solidFill>
                <a:latin typeface="+mn-lt"/>
                <a:ea typeface="+mn-ea"/>
                <a:cs typeface="+mn-cs"/>
              </a:rPr>
              <a:t>, не разыгрывайте других, не рассылайте спам. </a:t>
            </a:r>
          </a:p>
          <a:p>
            <a:pPr lvl="0"/>
            <a:r>
              <a:rPr lang="ru-RU" sz="1600" dirty="0">
                <a:solidFill>
                  <a:schemeClr val="tx1"/>
                </a:solidFill>
                <a:latin typeface="+mn-lt"/>
                <a:ea typeface="+mn-ea"/>
                <a:cs typeface="+mn-cs"/>
              </a:rPr>
              <a:t>Защищайте личную жизнь и личную информацию других пользователей. Не публикуйте в </a:t>
            </a:r>
            <a:r>
              <a:rPr lang="ru-RU" sz="1600" dirty="0" err="1">
                <a:solidFill>
                  <a:schemeClr val="tx1"/>
                </a:solidFill>
                <a:latin typeface="+mn-lt"/>
                <a:ea typeface="+mn-ea"/>
                <a:cs typeface="+mn-cs"/>
              </a:rPr>
              <a:t>онлайне</a:t>
            </a:r>
            <a:r>
              <a:rPr lang="ru-RU" sz="1600" dirty="0">
                <a:solidFill>
                  <a:schemeClr val="tx1"/>
                </a:solidFill>
                <a:latin typeface="+mn-lt"/>
                <a:ea typeface="+mn-ea"/>
                <a:cs typeface="+mn-cs"/>
              </a:rPr>
              <a:t> чей-либо адрес электронной почты без разрешения владельца. Вместо этого можно использоваться опцию «Отправить по электронной почте». Не используйте без разрешения чужой пароль.</a:t>
            </a:r>
          </a:p>
          <a:p>
            <a:pPr lvl="0"/>
            <a:r>
              <a:rPr lang="ru-RU" sz="1600" dirty="0">
                <a:solidFill>
                  <a:schemeClr val="tx1"/>
                </a:solidFill>
                <a:latin typeface="+mn-lt"/>
                <a:ea typeface="+mn-ea"/>
                <a:cs typeface="+mn-cs"/>
              </a:rPr>
              <a:t>Не присваивайте вещи, не платя за них (в основном это касается условно-бесплатного программного обеспечения). </a:t>
            </a:r>
          </a:p>
          <a:p>
            <a:endParaRPr lang="ru-RU"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428604"/>
            <a:ext cx="6248400" cy="487363"/>
          </a:xfrm>
        </p:spPr>
        <p:txBody>
          <a:bodyPr/>
          <a:lstStyle/>
          <a:p>
            <a:r>
              <a:rPr lang="ru-RU" b="1" dirty="0">
                <a:solidFill>
                  <a:schemeClr val="bg1"/>
                </a:solidFill>
                <a:latin typeface="+mj-lt"/>
                <a:ea typeface="+mj-ea"/>
                <a:cs typeface="+mj-cs"/>
              </a:rPr>
              <a:t>Профилактика </a:t>
            </a:r>
            <a:r>
              <a:rPr lang="ru-RU" b="1" dirty="0" err="1">
                <a:solidFill>
                  <a:schemeClr val="bg1"/>
                </a:solidFill>
                <a:latin typeface="+mj-lt"/>
                <a:ea typeface="+mj-ea"/>
                <a:cs typeface="+mj-cs"/>
              </a:rPr>
              <a:t>Интернет-зависимости</a:t>
            </a:r>
            <a:r>
              <a:rPr lang="ru-RU" b="1" dirty="0">
                <a:solidFill>
                  <a:schemeClr val="bg1"/>
                </a:solidFill>
                <a:latin typeface="+mj-lt"/>
                <a:ea typeface="+mj-ea"/>
                <a:cs typeface="+mj-cs"/>
              </a:rPr>
              <a:t> у учащихся</a:t>
            </a:r>
            <a:endParaRPr lang="ru-RU" dirty="0"/>
          </a:p>
        </p:txBody>
      </p:sp>
      <p:sp>
        <p:nvSpPr>
          <p:cNvPr id="3" name="Содержимое 2"/>
          <p:cNvSpPr>
            <a:spLocks noGrp="1"/>
          </p:cNvSpPr>
          <p:nvPr>
            <p:ph idx="1"/>
          </p:nvPr>
        </p:nvSpPr>
        <p:spPr/>
        <p:txBody>
          <a:bodyPr/>
          <a:lstStyle/>
          <a:p>
            <a:pPr lvl="0"/>
            <a:r>
              <a:rPr lang="ru-RU" sz="1400" dirty="0">
                <a:solidFill>
                  <a:schemeClr val="tx1"/>
                </a:solidFill>
                <a:latin typeface="+mn-lt"/>
                <a:ea typeface="+mn-ea"/>
                <a:cs typeface="+mn-cs"/>
              </a:rPr>
              <a:t>экономический аспект: неспособность и нежелание отвлечься даже на короткое время от работы в Интернете; досада и раздражение, возникающие при вынужденных отвлечениях, и навязчивые размышления об Интернете в такие периоды; стремление проводить за работой в Интернете все увеличивающиеся отрезки времени и неспособность спланировать время окончания конкретного сеанса работы; побуждение тратить на Интернет все больше денег, не останавливаясь перед влезанием в долги;</a:t>
            </a:r>
          </a:p>
          <a:p>
            <a:pPr lvl="0"/>
            <a:r>
              <a:rPr lang="ru-RU" sz="1400" dirty="0">
                <a:solidFill>
                  <a:schemeClr val="tx1"/>
                </a:solidFill>
                <a:latin typeface="+mn-lt"/>
                <a:ea typeface="+mn-ea"/>
                <a:cs typeface="+mn-cs"/>
              </a:rPr>
              <a:t>межличностный аспект: готовность лгать друзьям и членам семьи, преуменьшая длительность и частоту работы в Интернете, способность и склонность забывать при работе в Интернете о домашних делах и учебе, важных личных встречах, пренебрегая занятиями; стремление и способность освободиться на время работы в Интернете от ранее возникнувших чувств вины или беспомощности, от состояний тревоги или депрессии, обретение ощущения эмоционального подъема и своеобразной эйфории; нежелание принимать критику подобного рода образа жизни; готовность мириться с потерей друзей и круга общения из-за поглощенности работой в Интернете; </a:t>
            </a:r>
          </a:p>
          <a:p>
            <a:pPr lvl="0"/>
            <a:r>
              <a:rPr lang="ru-RU" sz="1400" dirty="0">
                <a:solidFill>
                  <a:schemeClr val="tx1"/>
                </a:solidFill>
                <a:latin typeface="+mn-lt"/>
                <a:ea typeface="+mn-ea"/>
                <a:cs typeface="+mn-cs"/>
              </a:rPr>
              <a:t>аспект здоровья: резкое сокращение длительности сна; избегание физической активности, пренебрежение личной гигиеной; постоянное забывание о еде. </a:t>
            </a:r>
          </a:p>
          <a:p>
            <a:pPr lvl="0"/>
            <a:r>
              <a:rPr lang="ru-RU" sz="1400" dirty="0">
                <a:solidFill>
                  <a:schemeClr val="tx1"/>
                </a:solidFill>
                <a:latin typeface="+mn-lt"/>
                <a:ea typeface="+mn-ea"/>
                <a:cs typeface="+mn-cs"/>
              </a:rPr>
              <a:t>За проявлениями зависимости от Интернета нередко скрываются другие </a:t>
            </a:r>
            <a:r>
              <a:rPr lang="ru-RU" sz="1400" dirty="0" err="1">
                <a:solidFill>
                  <a:schemeClr val="tx1"/>
                </a:solidFill>
                <a:latin typeface="+mn-lt"/>
                <a:ea typeface="+mn-ea"/>
                <a:cs typeface="+mn-cs"/>
              </a:rPr>
              <a:t>аддикции</a:t>
            </a:r>
            <a:r>
              <a:rPr lang="ru-RU" sz="1400" dirty="0">
                <a:solidFill>
                  <a:schemeClr val="tx1"/>
                </a:solidFill>
                <a:latin typeface="+mn-lt"/>
                <a:ea typeface="+mn-ea"/>
                <a:cs typeface="+mn-cs"/>
              </a:rPr>
              <a:t>, либо психические отклонения. </a:t>
            </a:r>
          </a:p>
          <a:p>
            <a:pPr lvl="0"/>
            <a:r>
              <a:rPr lang="ru-RU" sz="1400" dirty="0">
                <a:solidFill>
                  <a:schemeClr val="tx1"/>
                </a:solidFill>
                <a:latin typeface="+mn-lt"/>
                <a:ea typeface="+mn-ea"/>
                <a:cs typeface="+mn-cs"/>
              </a:rPr>
              <a:t>Расширение симптоматики, преувеличение количества потенциальных пациентов, шумиха в прессе удобны на данный момент специалистам по психическому здоровью и исследователям этого феномена. </a:t>
            </a:r>
          </a:p>
          <a:p>
            <a:endParaRPr lang="ru-RU"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Преодоление </a:t>
            </a:r>
            <a:r>
              <a:rPr lang="ru-RU" b="1" dirty="0" err="1">
                <a:solidFill>
                  <a:schemeClr val="bg1"/>
                </a:solidFill>
                <a:latin typeface="+mj-lt"/>
                <a:ea typeface="+mj-ea"/>
                <a:cs typeface="+mj-cs"/>
              </a:rPr>
              <a:t>Интернет-зависимости</a:t>
            </a:r>
            <a:r>
              <a:rPr lang="ru-RU" dirty="0">
                <a:solidFill>
                  <a:schemeClr val="bg1"/>
                </a:solidFill>
                <a:latin typeface="+mj-lt"/>
                <a:ea typeface="+mj-ea"/>
                <a:cs typeface="+mj-cs"/>
              </a:rPr>
              <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1600" dirty="0">
                <a:solidFill>
                  <a:schemeClr val="tx1"/>
                </a:solidFill>
                <a:latin typeface="+mn-lt"/>
                <a:ea typeface="+mn-ea"/>
                <a:cs typeface="+mn-cs"/>
              </a:rPr>
              <a:t>1.    Признайте свою зависимость. «Патологическое использование компьютера» можно распознать по «симптомам» навязчивой потребности, пропущенным урокам и встречам, забытой и не­сделанной домашней работе, потере контакта с друзьями и родственниками.</a:t>
            </a:r>
          </a:p>
          <a:p>
            <a:pPr>
              <a:buNone/>
            </a:pPr>
            <a:r>
              <a:rPr lang="ru-RU" sz="1600" dirty="0">
                <a:solidFill>
                  <a:schemeClr val="tx1"/>
                </a:solidFill>
                <a:latin typeface="+mn-lt"/>
                <a:ea typeface="+mn-ea"/>
                <a:cs typeface="+mn-cs"/>
              </a:rPr>
              <a:t>2.    Определите проблемы, лежащие в основе зависимости. В зави­симости от возраста человека, такие моменты, ,как неуверен­ность в будущем, трудность успевать в школе или проблемы социальных отношений, могут подвигнуть ребенка на побег в гостеприимные виртуальные миры.</a:t>
            </a:r>
          </a:p>
          <a:p>
            <a:pPr>
              <a:buNone/>
            </a:pPr>
            <a:r>
              <a:rPr lang="ru-RU" sz="1600" dirty="0">
                <a:solidFill>
                  <a:schemeClr val="tx1"/>
                </a:solidFill>
                <a:latin typeface="+mn-lt"/>
                <a:ea typeface="+mn-ea"/>
                <a:cs typeface="+mn-cs"/>
              </a:rPr>
              <a:t>3.    Решайте реальные проблемы. Стараясь избежать стрессовых ситуаций, мы только усложняем их. Вы можете найти </a:t>
            </a:r>
            <a:r>
              <a:rPr lang="ru-RU" sz="1600" dirty="0" err="1">
                <a:solidFill>
                  <a:schemeClr val="tx1"/>
                </a:solidFill>
                <a:latin typeface="+mn-lt"/>
                <a:ea typeface="+mn-ea"/>
                <a:cs typeface="+mn-cs"/>
              </a:rPr>
              <a:t>репети-тора</a:t>
            </a:r>
            <a:r>
              <a:rPr lang="ru-RU" sz="1600" dirty="0">
                <a:solidFill>
                  <a:schemeClr val="tx1"/>
                </a:solidFill>
                <a:latin typeface="+mn-lt"/>
                <a:ea typeface="+mn-ea"/>
                <a:cs typeface="+mn-cs"/>
              </a:rPr>
              <a:t>, который поможет с домашним заданием, поможет начать решать социальные трудности, написать о том, что вас «гло­жет», или даже обратиться к специалисту.</a:t>
            </a:r>
          </a:p>
          <a:p>
            <a:pPr>
              <a:buNone/>
            </a:pPr>
            <a:r>
              <a:rPr lang="ru-RU" sz="1600" dirty="0">
                <a:solidFill>
                  <a:schemeClr val="tx1"/>
                </a:solidFill>
                <a:latin typeface="+mn-lt"/>
                <a:ea typeface="+mn-ea"/>
                <a:cs typeface="+mn-cs"/>
              </a:rPr>
              <a:t>4.    Контролируйте работу на компьютере. Совсем не обязательно полностью выключать его — можно просто ограничить время нахождения в Интернете. В зависимости от возраста родители или сам учащийся могут взять на себя эту ответственность. Все виды деятельности должны быть выстроены по их прио­ритетности. Общение в Интернете не должно происходить до выполнения домашней работы или других обязанностей.</a:t>
            </a:r>
          </a:p>
          <a:p>
            <a:pPr>
              <a:buNone/>
            </a:pPr>
            <a:r>
              <a:rPr lang="ru-RU" sz="1600" dirty="0">
                <a:solidFill>
                  <a:schemeClr val="tx1"/>
                </a:solidFill>
                <a:latin typeface="+mn-lt"/>
                <a:ea typeface="+mn-ea"/>
                <a:cs typeface="+mn-cs"/>
              </a:rPr>
              <a:t>5.    Проводите различие между интерактивной фантазией и полез­ным использованием Интернета.</a:t>
            </a:r>
          </a:p>
          <a:p>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ru-RU" sz="3600" smtClean="0"/>
              <a:t>Содержание</a:t>
            </a:r>
            <a:endParaRPr lang="en-US" sz="2000" dirty="0">
              <a:solidFill>
                <a:schemeClr val="accent1"/>
              </a:solidFill>
            </a:endParaRPr>
          </a:p>
        </p:txBody>
      </p:sp>
      <p:grpSp>
        <p:nvGrpSpPr>
          <p:cNvPr id="40963" name="Group 3"/>
          <p:cNvGrpSpPr>
            <a:grpSpLocks/>
          </p:cNvGrpSpPr>
          <p:nvPr/>
        </p:nvGrpSpPr>
        <p:grpSpPr bwMode="auto">
          <a:xfrm>
            <a:off x="1828800" y="1871663"/>
            <a:ext cx="762000" cy="665162"/>
            <a:chOff x="1110" y="2656"/>
            <a:chExt cx="1549" cy="1351"/>
          </a:xfrm>
        </p:grpSpPr>
        <p:sp>
          <p:nvSpPr>
            <p:cNvPr id="409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ru-RU"/>
            </a:p>
          </p:txBody>
        </p:sp>
      </p:grpSp>
      <p:grpSp>
        <p:nvGrpSpPr>
          <p:cNvPr id="40967" name="Group 7"/>
          <p:cNvGrpSpPr>
            <a:grpSpLocks/>
          </p:cNvGrpSpPr>
          <p:nvPr/>
        </p:nvGrpSpPr>
        <p:grpSpPr bwMode="auto">
          <a:xfrm>
            <a:off x="1828800" y="2786063"/>
            <a:ext cx="762000" cy="665162"/>
            <a:chOff x="3174" y="2656"/>
            <a:chExt cx="1549" cy="1351"/>
          </a:xfrm>
        </p:grpSpPr>
        <p:sp>
          <p:nvSpPr>
            <p:cNvPr id="409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7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ru-RU"/>
            </a:p>
          </p:txBody>
        </p:sp>
      </p:grpSp>
      <p:sp>
        <p:nvSpPr>
          <p:cNvPr id="40971" name="Line 11"/>
          <p:cNvSpPr>
            <a:spLocks noChangeShapeType="1"/>
          </p:cNvSpPr>
          <p:nvPr/>
        </p:nvSpPr>
        <p:spPr bwMode="auto">
          <a:xfrm>
            <a:off x="2438400" y="2481263"/>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72" name="Text Box 12"/>
          <p:cNvSpPr txBox="1">
            <a:spLocks noChangeArrowheads="1"/>
          </p:cNvSpPr>
          <p:nvPr/>
        </p:nvSpPr>
        <p:spPr bwMode="auto">
          <a:xfrm>
            <a:off x="3505200" y="1947863"/>
            <a:ext cx="5092676" cy="307777"/>
          </a:xfrm>
          <a:prstGeom prst="rect">
            <a:avLst/>
          </a:prstGeom>
          <a:noFill/>
          <a:ln w="9525" algn="ctr">
            <a:noFill/>
            <a:miter lim="800000"/>
            <a:headEnd/>
            <a:tailEnd/>
          </a:ln>
          <a:effectLst/>
        </p:spPr>
        <p:txBody>
          <a:bodyPr wrap="none">
            <a:spAutoFit/>
          </a:bodyPr>
          <a:lstStyle/>
          <a:p>
            <a:pPr eaLnBrk="0" hangingPunct="0"/>
            <a:r>
              <a:rPr lang="ru-RU" sz="1400" b="1" dirty="0"/>
              <a:t>Опасности, с которыми дети могут столкнуться в Сети</a:t>
            </a:r>
            <a:endParaRPr lang="en-US" sz="1400" dirty="0"/>
          </a:p>
        </p:txBody>
      </p:sp>
      <p:sp>
        <p:nvSpPr>
          <p:cNvPr id="40973" name="Text Box 13"/>
          <p:cNvSpPr txBox="1">
            <a:spLocks noChangeArrowheads="1"/>
          </p:cNvSpPr>
          <p:nvPr/>
        </p:nvSpPr>
        <p:spPr bwMode="gray">
          <a:xfrm>
            <a:off x="2025650" y="1970088"/>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1</a:t>
            </a:r>
          </a:p>
        </p:txBody>
      </p:sp>
      <p:sp>
        <p:nvSpPr>
          <p:cNvPr id="40974" name="Line 14"/>
          <p:cNvSpPr>
            <a:spLocks noChangeShapeType="1"/>
          </p:cNvSpPr>
          <p:nvPr/>
        </p:nvSpPr>
        <p:spPr bwMode="auto">
          <a:xfrm>
            <a:off x="2438400" y="3395663"/>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75" name="Text Box 15"/>
          <p:cNvSpPr txBox="1">
            <a:spLocks noChangeArrowheads="1"/>
          </p:cNvSpPr>
          <p:nvPr/>
        </p:nvSpPr>
        <p:spPr bwMode="auto">
          <a:xfrm>
            <a:off x="3505200" y="2862263"/>
            <a:ext cx="3770969" cy="307777"/>
          </a:xfrm>
          <a:prstGeom prst="rect">
            <a:avLst/>
          </a:prstGeom>
          <a:noFill/>
          <a:ln w="9525" algn="ctr">
            <a:noFill/>
            <a:miter lim="800000"/>
            <a:headEnd/>
            <a:tailEnd/>
          </a:ln>
          <a:effectLst/>
        </p:spPr>
        <p:txBody>
          <a:bodyPr wrap="none">
            <a:spAutoFit/>
          </a:bodyPr>
          <a:lstStyle/>
          <a:p>
            <a:pPr eaLnBrk="0" hangingPunct="0"/>
            <a:r>
              <a:rPr lang="ru-RU" sz="1400" b="1" dirty="0"/>
              <a:t>Безопасное общение детей в Интернете</a:t>
            </a:r>
            <a:endParaRPr lang="en-US" sz="1400" dirty="0"/>
          </a:p>
        </p:txBody>
      </p:sp>
      <p:sp>
        <p:nvSpPr>
          <p:cNvPr id="40976" name="Text Box 16"/>
          <p:cNvSpPr txBox="1">
            <a:spLocks noChangeArrowheads="1"/>
          </p:cNvSpPr>
          <p:nvPr/>
        </p:nvSpPr>
        <p:spPr bwMode="gray">
          <a:xfrm>
            <a:off x="2025650" y="2884488"/>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2</a:t>
            </a:r>
          </a:p>
        </p:txBody>
      </p:sp>
      <p:grpSp>
        <p:nvGrpSpPr>
          <p:cNvPr id="40977" name="Group 17"/>
          <p:cNvGrpSpPr>
            <a:grpSpLocks/>
          </p:cNvGrpSpPr>
          <p:nvPr/>
        </p:nvGrpSpPr>
        <p:grpSpPr bwMode="auto">
          <a:xfrm>
            <a:off x="1828800" y="3678238"/>
            <a:ext cx="762000" cy="665162"/>
            <a:chOff x="1110" y="2656"/>
            <a:chExt cx="1549" cy="1351"/>
          </a:xfrm>
        </p:grpSpPr>
        <p:sp>
          <p:nvSpPr>
            <p:cNvPr id="4097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7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80"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ru-RU"/>
            </a:p>
          </p:txBody>
        </p:sp>
      </p:grpSp>
      <p:grpSp>
        <p:nvGrpSpPr>
          <p:cNvPr id="40981" name="Group 21"/>
          <p:cNvGrpSpPr>
            <a:grpSpLocks/>
          </p:cNvGrpSpPr>
          <p:nvPr/>
        </p:nvGrpSpPr>
        <p:grpSpPr bwMode="auto">
          <a:xfrm>
            <a:off x="1828800" y="4592638"/>
            <a:ext cx="762000" cy="665162"/>
            <a:chOff x="3174" y="2656"/>
            <a:chExt cx="1549" cy="1351"/>
          </a:xfrm>
        </p:grpSpPr>
        <p:sp>
          <p:nvSpPr>
            <p:cNvPr id="40982"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83"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84"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ru-RU"/>
            </a:p>
          </p:txBody>
        </p:sp>
      </p:grpSp>
      <p:sp>
        <p:nvSpPr>
          <p:cNvPr id="40985" name="Line 25"/>
          <p:cNvSpPr>
            <a:spLocks noChangeShapeType="1"/>
          </p:cNvSpPr>
          <p:nvPr/>
        </p:nvSpPr>
        <p:spPr bwMode="auto">
          <a:xfrm>
            <a:off x="2438400" y="4287838"/>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86" name="Text Box 26"/>
          <p:cNvSpPr txBox="1">
            <a:spLocks noChangeArrowheads="1"/>
          </p:cNvSpPr>
          <p:nvPr/>
        </p:nvSpPr>
        <p:spPr bwMode="auto">
          <a:xfrm>
            <a:off x="3505200" y="3754438"/>
            <a:ext cx="4646272" cy="307777"/>
          </a:xfrm>
          <a:prstGeom prst="rect">
            <a:avLst/>
          </a:prstGeom>
          <a:noFill/>
          <a:ln w="9525" algn="ctr">
            <a:noFill/>
            <a:miter lim="800000"/>
            <a:headEnd/>
            <a:tailEnd/>
          </a:ln>
          <a:effectLst/>
        </p:spPr>
        <p:txBody>
          <a:bodyPr wrap="none">
            <a:spAutoFit/>
          </a:bodyPr>
          <a:lstStyle/>
          <a:p>
            <a:pPr eaLnBrk="0" hangingPunct="0"/>
            <a:r>
              <a:rPr lang="ru-RU" sz="1400" b="1" dirty="0"/>
              <a:t>Профилактика </a:t>
            </a:r>
            <a:r>
              <a:rPr lang="ru-RU" sz="1400" b="1" dirty="0" err="1"/>
              <a:t>Интернет-зависимости</a:t>
            </a:r>
            <a:r>
              <a:rPr lang="ru-RU" sz="1400" b="1" dirty="0"/>
              <a:t> у учащихся</a:t>
            </a:r>
            <a:endParaRPr lang="en-US" sz="1400" dirty="0"/>
          </a:p>
        </p:txBody>
      </p:sp>
      <p:sp>
        <p:nvSpPr>
          <p:cNvPr id="40987" name="Text Box 27"/>
          <p:cNvSpPr txBox="1">
            <a:spLocks noChangeArrowheads="1"/>
          </p:cNvSpPr>
          <p:nvPr/>
        </p:nvSpPr>
        <p:spPr bwMode="gray">
          <a:xfrm>
            <a:off x="2025650" y="3776663"/>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3</a:t>
            </a:r>
          </a:p>
        </p:txBody>
      </p:sp>
      <p:sp>
        <p:nvSpPr>
          <p:cNvPr id="40988" name="Line 28"/>
          <p:cNvSpPr>
            <a:spLocks noChangeShapeType="1"/>
          </p:cNvSpPr>
          <p:nvPr/>
        </p:nvSpPr>
        <p:spPr bwMode="auto">
          <a:xfrm>
            <a:off x="2438400" y="5202238"/>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89" name="Text Box 29"/>
          <p:cNvSpPr txBox="1">
            <a:spLocks noChangeArrowheads="1"/>
          </p:cNvSpPr>
          <p:nvPr/>
        </p:nvSpPr>
        <p:spPr bwMode="auto">
          <a:xfrm>
            <a:off x="3505200" y="4668838"/>
            <a:ext cx="3622467" cy="307777"/>
          </a:xfrm>
          <a:prstGeom prst="rect">
            <a:avLst/>
          </a:prstGeom>
          <a:noFill/>
          <a:ln w="9525" algn="ctr">
            <a:noFill/>
            <a:miter lim="800000"/>
            <a:headEnd/>
            <a:tailEnd/>
          </a:ln>
          <a:effectLst/>
        </p:spPr>
        <p:txBody>
          <a:bodyPr wrap="none">
            <a:spAutoFit/>
          </a:bodyPr>
          <a:lstStyle/>
          <a:p>
            <a:pPr eaLnBrk="0" hangingPunct="0"/>
            <a:r>
              <a:rPr lang="ru-RU" sz="1400" b="1" dirty="0"/>
              <a:t>Технологии безопасной работы в сети</a:t>
            </a:r>
            <a:endParaRPr lang="en-US" sz="1400" dirty="0"/>
          </a:p>
        </p:txBody>
      </p:sp>
      <p:sp>
        <p:nvSpPr>
          <p:cNvPr id="40990" name="Text Box 30"/>
          <p:cNvSpPr txBox="1">
            <a:spLocks noChangeArrowheads="1"/>
          </p:cNvSpPr>
          <p:nvPr/>
        </p:nvSpPr>
        <p:spPr bwMode="gray">
          <a:xfrm>
            <a:off x="2025650" y="4691063"/>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b="1" dirty="0">
                <a:solidFill>
                  <a:schemeClr val="bg1"/>
                </a:solidFill>
                <a:latin typeface="+mj-lt"/>
                <a:ea typeface="+mj-ea"/>
                <a:cs typeface="+mj-cs"/>
              </a:rPr>
              <a:t>Тест на интернет-зависимость </a:t>
            </a:r>
            <a:endParaRPr lang="ru-RU" dirty="0"/>
          </a:p>
        </p:txBody>
      </p:sp>
      <p:sp>
        <p:nvSpPr>
          <p:cNvPr id="3" name="Содержимое 2"/>
          <p:cNvSpPr>
            <a:spLocks noGrp="1"/>
          </p:cNvSpPr>
          <p:nvPr>
            <p:ph idx="1"/>
          </p:nvPr>
        </p:nvSpPr>
        <p:spPr>
          <a:xfrm>
            <a:off x="285720" y="1219200"/>
            <a:ext cx="8401080" cy="5105400"/>
          </a:xfrm>
        </p:spPr>
        <p:txBody>
          <a:bodyPr/>
          <a:lstStyle/>
          <a:p>
            <a:endParaRPr lang="ru-RU" b="1" dirty="0" smtClean="0">
              <a:solidFill>
                <a:schemeClr val="tx1"/>
              </a:solidFill>
              <a:latin typeface="+mn-lt"/>
              <a:ea typeface="+mn-ea"/>
              <a:cs typeface="+mn-cs"/>
              <a:hlinkClick r:id="rId2"/>
            </a:endParaRPr>
          </a:p>
          <a:p>
            <a:endParaRPr lang="ru-RU" b="1" dirty="0">
              <a:hlinkClick r:id="rId2"/>
            </a:endParaRPr>
          </a:p>
          <a:p>
            <a:r>
              <a:rPr lang="ru-RU" b="1" dirty="0" smtClean="0">
                <a:solidFill>
                  <a:schemeClr val="tx1"/>
                </a:solidFill>
                <a:latin typeface="+mn-lt"/>
                <a:ea typeface="+mn-ea"/>
                <a:cs typeface="+mn-cs"/>
                <a:hlinkClick r:id="rId2"/>
              </a:rPr>
              <a:t>http</a:t>
            </a:r>
            <a:r>
              <a:rPr lang="ru-RU" b="1" dirty="0">
                <a:solidFill>
                  <a:schemeClr val="tx1"/>
                </a:solidFill>
                <a:latin typeface="+mn-lt"/>
                <a:ea typeface="+mn-ea"/>
                <a:cs typeface="+mn-cs"/>
                <a:hlinkClick r:id="rId2"/>
              </a:rPr>
              <a:t>://www.psyhelp.ru/texts/iad_test.htm</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b="1" dirty="0">
                <a:solidFill>
                  <a:schemeClr val="bg1"/>
                </a:solidFill>
                <a:latin typeface="+mj-lt"/>
                <a:ea typeface="+mj-ea"/>
                <a:cs typeface="+mj-cs"/>
              </a:rPr>
              <a:t>Технологии безопасной работы в сети</a:t>
            </a:r>
            <a:endParaRPr lang="ru-RU" dirty="0"/>
          </a:p>
        </p:txBody>
      </p:sp>
      <p:sp>
        <p:nvSpPr>
          <p:cNvPr id="3" name="Содержимое 2"/>
          <p:cNvSpPr>
            <a:spLocks noGrp="1"/>
          </p:cNvSpPr>
          <p:nvPr>
            <p:ph idx="1"/>
          </p:nvPr>
        </p:nvSpPr>
        <p:spPr/>
        <p:txBody>
          <a:bodyPr/>
          <a:lstStyle/>
          <a:p>
            <a:r>
              <a:rPr lang="ru-RU" b="1" dirty="0">
                <a:solidFill>
                  <a:schemeClr val="tx1"/>
                </a:solidFill>
                <a:latin typeface="+mn-lt"/>
                <a:ea typeface="+mn-ea"/>
                <a:cs typeface="+mn-cs"/>
              </a:rPr>
              <a:t>Безопасность при навигации по сайтам и по приему почты</a:t>
            </a:r>
            <a:endParaRPr lang="ru-RU" dirty="0">
              <a:solidFill>
                <a:schemeClr val="tx1"/>
              </a:solidFill>
              <a:latin typeface="+mn-lt"/>
              <a:ea typeface="+mn-ea"/>
              <a:cs typeface="+mn-cs"/>
            </a:endParaRPr>
          </a:p>
          <a:p>
            <a:pPr>
              <a:buNone/>
            </a:pPr>
            <a:r>
              <a:rPr lang="ru-RU" sz="1600" dirty="0">
                <a:solidFill>
                  <a:schemeClr val="tx1"/>
                </a:solidFill>
                <a:latin typeface="+mn-lt"/>
                <a:ea typeface="+mn-ea"/>
                <a:cs typeface="+mn-cs"/>
              </a:rPr>
              <a:t>1. Не ходите на незнакомые сайты. </a:t>
            </a:r>
          </a:p>
          <a:p>
            <a:pPr>
              <a:buNone/>
            </a:pPr>
            <a:r>
              <a:rPr lang="ru-RU" sz="1600" dirty="0">
                <a:solidFill>
                  <a:schemeClr val="tx1"/>
                </a:solidFill>
                <a:latin typeface="+mn-lt"/>
                <a:ea typeface="+mn-ea"/>
                <a:cs typeface="+mn-cs"/>
              </a:rPr>
              <a:t>2. Если ходите, то выключайте (на всякий случай) поддержку языка </a:t>
            </a:r>
            <a:r>
              <a:rPr lang="ru-RU" sz="1600" dirty="0" err="1">
                <a:solidFill>
                  <a:schemeClr val="tx1"/>
                </a:solidFill>
                <a:latin typeface="+mn-lt"/>
                <a:ea typeface="+mn-ea"/>
                <a:cs typeface="+mn-cs"/>
              </a:rPr>
              <a:t>Java</a:t>
            </a:r>
            <a:r>
              <a:rPr lang="ru-RU" sz="1600" dirty="0">
                <a:solidFill>
                  <a:schemeClr val="tx1"/>
                </a:solidFill>
                <a:latin typeface="+mn-lt"/>
                <a:ea typeface="+mn-ea"/>
                <a:cs typeface="+mn-cs"/>
              </a:rPr>
              <a:t> и использование </a:t>
            </a:r>
            <a:r>
              <a:rPr lang="ru-RU" sz="1600" dirty="0" err="1">
                <a:solidFill>
                  <a:schemeClr val="tx1"/>
                </a:solidFill>
                <a:latin typeface="+mn-lt"/>
                <a:ea typeface="+mn-ea"/>
                <a:cs typeface="+mn-cs"/>
              </a:rPr>
              <a:t>cookies</a:t>
            </a:r>
            <a:r>
              <a:rPr lang="ru-RU" sz="1600" dirty="0">
                <a:solidFill>
                  <a:schemeClr val="tx1"/>
                </a:solidFill>
                <a:latin typeface="+mn-lt"/>
                <a:ea typeface="+mn-ea"/>
                <a:cs typeface="+mn-cs"/>
              </a:rPr>
              <a:t>. </a:t>
            </a:r>
          </a:p>
          <a:p>
            <a:pPr>
              <a:buNone/>
            </a:pPr>
            <a:r>
              <a:rPr lang="ru-RU" sz="1600" dirty="0">
                <a:solidFill>
                  <a:schemeClr val="tx1"/>
                </a:solidFill>
                <a:latin typeface="+mn-lt"/>
                <a:ea typeface="+mn-ea"/>
                <a:cs typeface="+mn-cs"/>
              </a:rPr>
              <a:t>3. Если к вам по почте пришел файл </a:t>
            </a:r>
            <a:r>
              <a:rPr lang="ru-RU" sz="1600" dirty="0" err="1">
                <a:solidFill>
                  <a:schemeClr val="tx1"/>
                </a:solidFill>
                <a:latin typeface="+mn-lt"/>
                <a:ea typeface="+mn-ea"/>
                <a:cs typeface="+mn-cs"/>
              </a:rPr>
              <a:t>Word</a:t>
            </a:r>
            <a:r>
              <a:rPr lang="ru-RU" sz="1600" dirty="0">
                <a:solidFill>
                  <a:schemeClr val="tx1"/>
                </a:solidFill>
                <a:latin typeface="+mn-lt"/>
                <a:ea typeface="+mn-ea"/>
                <a:cs typeface="+mn-cs"/>
              </a:rPr>
              <a:t> или </a:t>
            </a:r>
            <a:r>
              <a:rPr lang="ru-RU" sz="1600" dirty="0" err="1">
                <a:solidFill>
                  <a:schemeClr val="tx1"/>
                </a:solidFill>
                <a:latin typeface="+mn-lt"/>
                <a:ea typeface="+mn-ea"/>
                <a:cs typeface="+mn-cs"/>
              </a:rPr>
              <a:t>Excel</a:t>
            </a:r>
            <a:r>
              <a:rPr lang="ru-RU" sz="1600" dirty="0">
                <a:solidFill>
                  <a:schemeClr val="tx1"/>
                </a:solidFill>
                <a:latin typeface="+mn-lt"/>
                <a:ea typeface="+mn-ea"/>
                <a:cs typeface="+mn-cs"/>
              </a:rPr>
              <a:t>, даже от знакомого лица, прежде чем открыть, обязательно проверьте его на макровирусы. </a:t>
            </a:r>
          </a:p>
          <a:p>
            <a:pPr>
              <a:buNone/>
            </a:pPr>
            <a:r>
              <a:rPr lang="ru-RU" sz="1600" dirty="0">
                <a:solidFill>
                  <a:schemeClr val="tx1"/>
                </a:solidFill>
                <a:latin typeface="+mn-lt"/>
                <a:ea typeface="+mn-ea"/>
                <a:cs typeface="+mn-cs"/>
              </a:rPr>
              <a:t>4. Если пришел </a:t>
            </a:r>
            <a:r>
              <a:rPr lang="ru-RU" sz="1600" b="1" dirty="0">
                <a:solidFill>
                  <a:schemeClr val="tx1"/>
                </a:solidFill>
                <a:latin typeface="+mn-lt"/>
                <a:ea typeface="+mn-ea"/>
                <a:cs typeface="+mn-cs"/>
              </a:rPr>
              <a:t>exe-файл</a:t>
            </a:r>
            <a:r>
              <a:rPr lang="ru-RU" sz="1600" dirty="0">
                <a:solidFill>
                  <a:schemeClr val="tx1"/>
                </a:solidFill>
                <a:latin typeface="+mn-lt"/>
                <a:ea typeface="+mn-ea"/>
                <a:cs typeface="+mn-cs"/>
              </a:rPr>
              <a:t>, даже от знакомого, ни в коем случае не запускайте его, а лучше сразу удалите и очистите корзину в вашей программе чтения почты. Бывали случаи рассылки вирусов. Вот недавно хакерами был вскрыт один из крупнейших узлов бесплатной почты </a:t>
            </a:r>
            <a:r>
              <a:rPr lang="ru-RU" sz="1600" dirty="0" err="1">
                <a:solidFill>
                  <a:schemeClr val="tx1"/>
                </a:solidFill>
                <a:latin typeface="+mn-lt"/>
                <a:ea typeface="+mn-ea"/>
                <a:cs typeface="+mn-cs"/>
              </a:rPr>
              <a:t>Hotmail</a:t>
            </a:r>
            <a:r>
              <a:rPr lang="ru-RU" sz="1600" dirty="0">
                <a:solidFill>
                  <a:schemeClr val="tx1"/>
                </a:solidFill>
                <a:latin typeface="+mn-lt"/>
                <a:ea typeface="+mn-ea"/>
                <a:cs typeface="+mn-cs"/>
              </a:rPr>
              <a:t>. Так что не исключено, что с адреса вашего знакомого придет вирус. </a:t>
            </a:r>
          </a:p>
          <a:p>
            <a:pPr>
              <a:buNone/>
            </a:pPr>
            <a:r>
              <a:rPr lang="ru-RU" sz="1600" dirty="0">
                <a:solidFill>
                  <a:schemeClr val="tx1"/>
                </a:solidFill>
                <a:latin typeface="+mn-lt"/>
                <a:ea typeface="+mn-ea"/>
                <a:cs typeface="+mn-cs"/>
              </a:rPr>
              <a:t>5. Не заходите на сайты, где предлагают бесплатный Интернет (не бесплатный </a:t>
            </a:r>
            <a:r>
              <a:rPr lang="ru-RU" sz="1600" dirty="0" err="1">
                <a:solidFill>
                  <a:schemeClr val="tx1"/>
                </a:solidFill>
                <a:latin typeface="+mn-lt"/>
                <a:ea typeface="+mn-ea"/>
                <a:cs typeface="+mn-cs"/>
              </a:rPr>
              <a:t>e-mail</a:t>
            </a:r>
            <a:r>
              <a:rPr lang="ru-RU" sz="1600" dirty="0">
                <a:solidFill>
                  <a:schemeClr val="tx1"/>
                </a:solidFill>
                <a:latin typeface="+mn-lt"/>
                <a:ea typeface="+mn-ea"/>
                <a:cs typeface="+mn-cs"/>
              </a:rPr>
              <a:t>, это разные вещи). </a:t>
            </a:r>
          </a:p>
          <a:p>
            <a:pPr>
              <a:buNone/>
            </a:pPr>
            <a:r>
              <a:rPr lang="ru-RU" sz="1600" dirty="0">
                <a:solidFill>
                  <a:schemeClr val="tx1"/>
                </a:solidFill>
                <a:latin typeface="+mn-lt"/>
                <a:ea typeface="+mn-ea"/>
                <a:cs typeface="+mn-cs"/>
              </a:rPr>
              <a:t>6. Никогда, никому не посылайте свой пароль. </a:t>
            </a:r>
          </a:p>
          <a:p>
            <a:pPr>
              <a:buNone/>
            </a:pPr>
            <a:r>
              <a:rPr lang="ru-RU" sz="1600" dirty="0">
                <a:solidFill>
                  <a:schemeClr val="tx1"/>
                </a:solidFill>
                <a:latin typeface="+mn-lt"/>
                <a:ea typeface="+mn-ea"/>
                <a:cs typeface="+mn-cs"/>
              </a:rPr>
              <a:t>7. Старайтесь использовать для паролей трудно запоминаемый набор цифр и букв. А еще лучше </a:t>
            </a:r>
            <a:r>
              <a:rPr lang="ru-RU" sz="1600" dirty="0" err="1">
                <a:solidFill>
                  <a:schemeClr val="tx1"/>
                </a:solidFill>
                <a:latin typeface="+mn-lt"/>
                <a:ea typeface="+mn-ea"/>
                <a:cs typeface="+mn-cs"/>
              </a:rPr>
              <a:t>сгенерите</a:t>
            </a:r>
            <a:r>
              <a:rPr lang="ru-RU" sz="1600" dirty="0">
                <a:solidFill>
                  <a:schemeClr val="tx1"/>
                </a:solidFill>
                <a:latin typeface="+mn-lt"/>
                <a:ea typeface="+mn-ea"/>
                <a:cs typeface="+mn-cs"/>
              </a:rPr>
              <a:t> его специальной программой или попросите сделать это своего провайдера. </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Пять советов по безопасности при работе на общедоступном компьютере</a:t>
            </a:r>
            <a:r>
              <a:rPr lang="ru-RU" dirty="0">
                <a:solidFill>
                  <a:schemeClr val="bg1"/>
                </a:solidFill>
                <a:latin typeface="+mj-lt"/>
                <a:ea typeface="+mj-ea"/>
                <a:cs typeface="+mj-cs"/>
              </a:rPr>
              <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1800" i="1" dirty="0">
                <a:solidFill>
                  <a:schemeClr val="tx1"/>
                </a:solidFill>
                <a:latin typeface="+mn-lt"/>
                <a:ea typeface="+mn-ea"/>
                <a:cs typeface="+mn-cs"/>
              </a:rPr>
              <a:t>1. Не сохраняйте свои учетные данные для входа в систему</a:t>
            </a:r>
            <a:r>
              <a:rPr lang="ru-RU" sz="1800" dirty="0">
                <a:solidFill>
                  <a:schemeClr val="tx1"/>
                </a:solidFill>
                <a:latin typeface="+mn-lt"/>
                <a:ea typeface="+mn-ea"/>
                <a:cs typeface="+mn-cs"/>
              </a:rPr>
              <a:t>. </a:t>
            </a:r>
          </a:p>
          <a:p>
            <a:pPr>
              <a:buNone/>
            </a:pPr>
            <a:r>
              <a:rPr lang="ru-RU" sz="1800" dirty="0">
                <a:solidFill>
                  <a:schemeClr val="tx1"/>
                </a:solidFill>
                <a:latin typeface="+mn-lt"/>
                <a:ea typeface="+mn-ea"/>
                <a:cs typeface="+mn-cs"/>
              </a:rPr>
              <a:t> 2. </a:t>
            </a:r>
            <a:r>
              <a:rPr lang="ru-RU" sz="1800" i="1" dirty="0">
                <a:solidFill>
                  <a:schemeClr val="tx1"/>
                </a:solidFill>
                <a:latin typeface="+mn-lt"/>
                <a:ea typeface="+mn-ea"/>
                <a:cs typeface="+mn-cs"/>
              </a:rPr>
              <a:t>Не оставляйте без присмотра компьютер с важными сведениями на экране</a:t>
            </a:r>
            <a:r>
              <a:rPr lang="ru-RU" sz="1800" b="1" dirty="0">
                <a:solidFill>
                  <a:schemeClr val="tx1"/>
                </a:solidFill>
                <a:latin typeface="+mn-lt"/>
                <a:ea typeface="+mn-ea"/>
                <a:cs typeface="+mn-cs"/>
              </a:rPr>
              <a:t>.</a:t>
            </a:r>
            <a:r>
              <a:rPr lang="ru-RU" sz="1800" dirty="0">
                <a:solidFill>
                  <a:schemeClr val="tx1"/>
                </a:solidFill>
                <a:latin typeface="+mn-lt"/>
                <a:ea typeface="+mn-ea"/>
                <a:cs typeface="+mn-cs"/>
              </a:rPr>
              <a:t> </a:t>
            </a:r>
          </a:p>
          <a:p>
            <a:pPr>
              <a:buNone/>
            </a:pPr>
            <a:r>
              <a:rPr lang="ru-RU" sz="1800" i="1" dirty="0">
                <a:solidFill>
                  <a:schemeClr val="tx1"/>
                </a:solidFill>
                <a:latin typeface="+mn-lt"/>
                <a:ea typeface="+mn-ea"/>
                <a:cs typeface="+mn-cs"/>
              </a:rPr>
              <a:t>3.Заметайте свои следы</a:t>
            </a:r>
            <a:r>
              <a:rPr lang="ru-RU" sz="1800" b="1" dirty="0">
                <a:solidFill>
                  <a:schemeClr val="tx1"/>
                </a:solidFill>
                <a:latin typeface="+mn-lt"/>
                <a:ea typeface="+mn-ea"/>
                <a:cs typeface="+mn-cs"/>
              </a:rPr>
              <a:t>.</a:t>
            </a:r>
            <a:r>
              <a:rPr lang="ru-RU" sz="1800" dirty="0">
                <a:solidFill>
                  <a:schemeClr val="tx1"/>
                </a:solidFill>
                <a:latin typeface="+mn-lt"/>
                <a:ea typeface="+mn-ea"/>
                <a:cs typeface="+mn-cs"/>
              </a:rPr>
              <a:t> </a:t>
            </a:r>
          </a:p>
          <a:p>
            <a:pPr>
              <a:buNone/>
            </a:pPr>
            <a:r>
              <a:rPr lang="ru-RU" sz="1800" i="1" dirty="0">
                <a:solidFill>
                  <a:schemeClr val="tx1"/>
                </a:solidFill>
                <a:latin typeface="+mn-lt"/>
                <a:ea typeface="+mn-ea"/>
                <a:cs typeface="+mn-cs"/>
              </a:rPr>
              <a:t>4.Опасайтесь подглядывания через плечо.</a:t>
            </a:r>
            <a:r>
              <a:rPr lang="ru-RU" sz="1800" dirty="0">
                <a:solidFill>
                  <a:schemeClr val="tx1"/>
                </a:solidFill>
                <a:latin typeface="+mn-lt"/>
                <a:ea typeface="+mn-ea"/>
                <a:cs typeface="+mn-cs"/>
              </a:rPr>
              <a:t> </a:t>
            </a:r>
          </a:p>
          <a:p>
            <a:pPr>
              <a:buNone/>
            </a:pPr>
            <a:r>
              <a:rPr lang="ru-RU" sz="1800" i="1" dirty="0">
                <a:solidFill>
                  <a:schemeClr val="tx1"/>
                </a:solidFill>
                <a:latin typeface="+mn-lt"/>
                <a:ea typeface="+mn-ea"/>
                <a:cs typeface="+mn-cs"/>
              </a:rPr>
              <a:t>5.Не вводите важные сведения на общедоступном компьютере.</a:t>
            </a:r>
            <a:r>
              <a:rPr lang="ru-RU" sz="1800" dirty="0">
                <a:solidFill>
                  <a:schemeClr val="tx1"/>
                </a:solidFill>
                <a:latin typeface="+mn-lt"/>
                <a:ea typeface="+mn-ea"/>
                <a:cs typeface="+mn-cs"/>
              </a:rPr>
              <a:t> </a:t>
            </a:r>
          </a:p>
          <a:p>
            <a:endParaRPr lang="ru-RU"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p:txBody>
          <a:bodyPr/>
          <a:lstStyle/>
          <a:p>
            <a:r>
              <a:rPr lang="en-US" b="1" dirty="0">
                <a:solidFill>
                  <a:schemeClr val="tx1"/>
                </a:solidFill>
                <a:latin typeface="+mn-lt"/>
                <a:ea typeface="+mn-ea"/>
                <a:cs typeface="+mn-cs"/>
              </a:rPr>
              <a:t>Power Spy 2008 (</a:t>
            </a:r>
            <a:r>
              <a:rPr lang="en-US" b="1" dirty="0">
                <a:solidFill>
                  <a:schemeClr val="tx1"/>
                </a:solidFill>
                <a:latin typeface="+mn-lt"/>
                <a:ea typeface="+mn-ea"/>
                <a:cs typeface="+mn-cs"/>
                <a:hlinkClick r:id="rId2"/>
              </a:rPr>
              <a:t>http://www.securitylab.ru/software/301944.php</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70658" name="Picture 2" descr="SNAG-0015"/>
          <p:cNvPicPr>
            <a:picLocks noChangeAspect="1" noChangeArrowheads="1"/>
          </p:cNvPicPr>
          <p:nvPr/>
        </p:nvPicPr>
        <p:blipFill>
          <a:blip r:embed="rId3"/>
          <a:srcRect/>
          <a:stretch>
            <a:fillRect/>
          </a:stretch>
        </p:blipFill>
        <p:spPr bwMode="auto">
          <a:xfrm>
            <a:off x="928662" y="2928934"/>
            <a:ext cx="4029075" cy="3333750"/>
          </a:xfrm>
          <a:prstGeom prst="rect">
            <a:avLst/>
          </a:prstGeom>
          <a:noFill/>
          <a:ln w="9525">
            <a:noFill/>
            <a:miter lim="800000"/>
            <a:headEnd/>
            <a:tailEnd/>
          </a:ln>
        </p:spPr>
      </p:pic>
      <p:sp>
        <p:nvSpPr>
          <p:cNvPr id="5" name="TextBox 4"/>
          <p:cNvSpPr txBox="1"/>
          <p:nvPr/>
        </p:nvSpPr>
        <p:spPr>
          <a:xfrm>
            <a:off x="5214942" y="2928934"/>
            <a:ext cx="3571900" cy="1477328"/>
          </a:xfrm>
          <a:prstGeom prst="rect">
            <a:avLst/>
          </a:prstGeom>
          <a:noFill/>
        </p:spPr>
        <p:txBody>
          <a:bodyPr wrap="square" rtlCol="0">
            <a:spAutoFit/>
          </a:bodyPr>
          <a:lstStyle/>
          <a:p>
            <a:r>
              <a:rPr lang="ru-RU" dirty="0"/>
              <a:t>Программу удобно использовать, чтобы узнать, чем заняты дети в отсутствие родителей.</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iProtectYou</a:t>
            </a:r>
            <a:r>
              <a:rPr lang="en-US" b="1" dirty="0">
                <a:solidFill>
                  <a:schemeClr val="tx1"/>
                </a:solidFill>
                <a:latin typeface="+mn-lt"/>
                <a:ea typeface="+mn-ea"/>
                <a:cs typeface="+mn-cs"/>
              </a:rPr>
              <a:t> Pro (</a:t>
            </a:r>
            <a:r>
              <a:rPr lang="en-US" b="1" dirty="0">
                <a:solidFill>
                  <a:schemeClr val="tx1"/>
                </a:solidFill>
                <a:latin typeface="+mn-lt"/>
                <a:ea typeface="+mn-ea"/>
                <a:cs typeface="+mn-cs"/>
                <a:hlinkClick r:id="rId2"/>
              </a:rPr>
              <a:t>http://soft.mail.ru/program_page.php?grp=5382</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71682" name="Picture 2" descr="51021c813e17e48872b639aa8a055600">
            <a:hlinkClick r:id="rId3" tooltip="&quot;iProtectYou Pro &quot;"/>
          </p:cNvPr>
          <p:cNvPicPr>
            <a:picLocks noChangeAspect="1" noChangeArrowheads="1"/>
          </p:cNvPicPr>
          <p:nvPr/>
        </p:nvPicPr>
        <p:blipFill>
          <a:blip r:embed="rId4"/>
          <a:srcRect/>
          <a:stretch>
            <a:fillRect/>
          </a:stretch>
        </p:blipFill>
        <p:spPr bwMode="auto">
          <a:xfrm>
            <a:off x="714348" y="3143248"/>
            <a:ext cx="3578225" cy="2266950"/>
          </a:xfrm>
          <a:prstGeom prst="rect">
            <a:avLst/>
          </a:prstGeom>
          <a:noFill/>
        </p:spPr>
      </p:pic>
      <p:sp>
        <p:nvSpPr>
          <p:cNvPr id="8" name="TextBox 7"/>
          <p:cNvSpPr txBox="1"/>
          <p:nvPr/>
        </p:nvSpPr>
        <p:spPr>
          <a:xfrm>
            <a:off x="4714876" y="3000372"/>
            <a:ext cx="3929090" cy="1754326"/>
          </a:xfrm>
          <a:prstGeom prst="rect">
            <a:avLst/>
          </a:prstGeom>
          <a:noFill/>
        </p:spPr>
        <p:txBody>
          <a:bodyPr wrap="square" rtlCol="0">
            <a:spAutoFit/>
          </a:bodyPr>
          <a:lstStyle/>
          <a:p>
            <a:r>
              <a:rPr lang="ru-RU" dirty="0"/>
              <a:t>Программа-фильтр интернета</a:t>
            </a:r>
            <a:r>
              <a:rPr lang="ru-RU" dirty="0" smtClean="0"/>
              <a:t>,</a:t>
            </a:r>
          </a:p>
          <a:p>
            <a:r>
              <a:rPr lang="ru-RU" dirty="0" smtClean="0"/>
              <a:t> </a:t>
            </a:r>
            <a:r>
              <a:rPr lang="ru-RU" dirty="0"/>
              <a:t>позволяет родителям </a:t>
            </a:r>
            <a:r>
              <a:rPr lang="ru-RU" dirty="0" smtClean="0"/>
              <a:t>ограничивать</a:t>
            </a:r>
          </a:p>
          <a:p>
            <a:r>
              <a:rPr lang="ru-RU" dirty="0" smtClean="0"/>
              <a:t> </a:t>
            </a:r>
            <a:r>
              <a:rPr lang="ru-RU" dirty="0"/>
              <a:t>по разным параметрам сайты, </a:t>
            </a:r>
            <a:endParaRPr lang="ru-RU" dirty="0" smtClean="0"/>
          </a:p>
          <a:p>
            <a:r>
              <a:rPr lang="ru-RU" dirty="0" smtClean="0"/>
              <a:t>просматриваемые </a:t>
            </a:r>
            <a:r>
              <a:rPr lang="ru-RU" dirty="0"/>
              <a:t>детьми. </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KidsControl</a:t>
            </a:r>
            <a:r>
              <a:rPr lang="en-US" b="1" dirty="0">
                <a:solidFill>
                  <a:schemeClr val="tx1"/>
                </a:solidFill>
                <a:latin typeface="+mn-lt"/>
                <a:ea typeface="+mn-ea"/>
                <a:cs typeface="+mn-cs"/>
              </a:rPr>
              <a:t> (</a:t>
            </a:r>
            <a:r>
              <a:rPr lang="en-US" b="1" dirty="0">
                <a:solidFill>
                  <a:schemeClr val="tx1"/>
                </a:solidFill>
                <a:latin typeface="+mn-lt"/>
                <a:ea typeface="+mn-ea"/>
                <a:cs typeface="+mn-cs"/>
                <a:hlinkClick r:id="rId2"/>
              </a:rPr>
              <a:t>http://soft.mail.ru/program_page.php?grp=47967</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95234" name="Picture 2" descr="SNAG-0014"/>
          <p:cNvPicPr>
            <a:picLocks noChangeAspect="1" noChangeArrowheads="1"/>
          </p:cNvPicPr>
          <p:nvPr/>
        </p:nvPicPr>
        <p:blipFill>
          <a:blip r:embed="rId3"/>
          <a:srcRect/>
          <a:stretch>
            <a:fillRect/>
          </a:stretch>
        </p:blipFill>
        <p:spPr bwMode="auto">
          <a:xfrm>
            <a:off x="285720" y="3071810"/>
            <a:ext cx="5200650" cy="3190875"/>
          </a:xfrm>
          <a:prstGeom prst="rect">
            <a:avLst/>
          </a:prstGeom>
          <a:noFill/>
          <a:ln w="9525">
            <a:noFill/>
            <a:miter lim="800000"/>
            <a:headEnd/>
            <a:tailEnd/>
          </a:ln>
        </p:spPr>
      </p:pic>
      <p:sp>
        <p:nvSpPr>
          <p:cNvPr id="7" name="TextBox 6"/>
          <p:cNvSpPr txBox="1"/>
          <p:nvPr/>
        </p:nvSpPr>
        <p:spPr>
          <a:xfrm>
            <a:off x="5786446" y="3143248"/>
            <a:ext cx="2786082" cy="1754326"/>
          </a:xfrm>
          <a:prstGeom prst="rect">
            <a:avLst/>
          </a:prstGeom>
          <a:noFill/>
        </p:spPr>
        <p:txBody>
          <a:bodyPr wrap="square" rtlCol="0">
            <a:spAutoFit/>
          </a:bodyPr>
          <a:lstStyle/>
          <a:p>
            <a:r>
              <a:rPr lang="ru-RU" dirty="0"/>
              <a:t>Предназначение </a:t>
            </a:r>
            <a:r>
              <a:rPr lang="ru-RU" dirty="0" err="1"/>
              <a:t>KidsControl</a:t>
            </a:r>
            <a:r>
              <a:rPr lang="ru-RU" dirty="0"/>
              <a:t> – контроль времени, которое ребенок проводит в интернете.</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CYBERsitter</a:t>
            </a:r>
            <a:r>
              <a:rPr lang="en-US" b="1" dirty="0">
                <a:solidFill>
                  <a:schemeClr val="tx1"/>
                </a:solidFill>
                <a:latin typeface="+mn-lt"/>
                <a:ea typeface="+mn-ea"/>
                <a:cs typeface="+mn-cs"/>
              </a:rPr>
              <a:t> (</a:t>
            </a:r>
            <a:r>
              <a:rPr lang="en-US" b="1" dirty="0">
                <a:solidFill>
                  <a:schemeClr val="tx1"/>
                </a:solidFill>
                <a:latin typeface="+mn-lt"/>
                <a:ea typeface="+mn-ea"/>
                <a:cs typeface="+mn-cs"/>
                <a:hlinkClick r:id="rId2"/>
              </a:rPr>
              <a:t>http://www.securitylab.ru/software/240522.php</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pPr>
              <a:buNone/>
            </a:pPr>
            <a:r>
              <a:rPr lang="en-US" b="1" dirty="0">
                <a:solidFill>
                  <a:schemeClr val="tx1"/>
                </a:solidFill>
                <a:latin typeface="+mn-lt"/>
                <a:ea typeface="+mn-ea"/>
                <a:cs typeface="+mn-cs"/>
              </a:rPr>
              <a:t> </a:t>
            </a:r>
            <a:endParaRPr lang="ru-RU" dirty="0">
              <a:solidFill>
                <a:schemeClr val="tx1"/>
              </a:solidFill>
              <a:latin typeface="+mn-lt"/>
              <a:ea typeface="+mn-ea"/>
              <a:cs typeface="+mn-cs"/>
            </a:endParaRPr>
          </a:p>
          <a:p>
            <a:endParaRPr lang="ru-RU" dirty="0"/>
          </a:p>
        </p:txBody>
      </p:sp>
      <p:pic>
        <p:nvPicPr>
          <p:cNvPr id="96258" name="Picture 2" descr="SNAG-0013"/>
          <p:cNvPicPr>
            <a:picLocks noChangeAspect="1" noChangeArrowheads="1"/>
          </p:cNvPicPr>
          <p:nvPr/>
        </p:nvPicPr>
        <p:blipFill>
          <a:blip r:embed="rId3"/>
          <a:srcRect/>
          <a:stretch>
            <a:fillRect/>
          </a:stretch>
        </p:blipFill>
        <p:spPr bwMode="auto">
          <a:xfrm>
            <a:off x="714348" y="3214686"/>
            <a:ext cx="3567364" cy="928694"/>
          </a:xfrm>
          <a:prstGeom prst="rect">
            <a:avLst/>
          </a:prstGeom>
          <a:noFill/>
          <a:ln w="9525">
            <a:noFill/>
            <a:miter lim="800000"/>
            <a:headEnd/>
            <a:tailEnd/>
          </a:ln>
        </p:spPr>
      </p:pic>
      <p:sp>
        <p:nvSpPr>
          <p:cNvPr id="8" name="TextBox 7"/>
          <p:cNvSpPr txBox="1"/>
          <p:nvPr/>
        </p:nvSpPr>
        <p:spPr>
          <a:xfrm>
            <a:off x="5214942" y="3214686"/>
            <a:ext cx="3071834" cy="1754326"/>
          </a:xfrm>
          <a:prstGeom prst="rect">
            <a:avLst/>
          </a:prstGeom>
          <a:noFill/>
        </p:spPr>
        <p:txBody>
          <a:bodyPr wrap="square" rtlCol="0">
            <a:spAutoFit/>
          </a:bodyPr>
          <a:lstStyle/>
          <a:p>
            <a:r>
              <a:rPr lang="ru-RU" dirty="0" err="1"/>
              <a:t>CYBERSitter</a:t>
            </a:r>
            <a:r>
              <a:rPr lang="ru-RU" dirty="0"/>
              <a:t> дает взрослым возможность ограничивать доступ детей к нежелательным ресурсам в </a:t>
            </a:r>
            <a:r>
              <a:rPr lang="ru-RU" dirty="0" err="1"/>
              <a:t>Internet</a:t>
            </a:r>
            <a:r>
              <a:rPr lang="ru-RU" dirty="0"/>
              <a:t>.</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ru-RU" b="1" dirty="0" err="1">
                <a:solidFill>
                  <a:schemeClr val="tx1"/>
                </a:solidFill>
                <a:latin typeface="+mn-lt"/>
                <a:ea typeface="+mn-ea"/>
                <a:cs typeface="+mn-cs"/>
              </a:rPr>
              <a:t>КиберМама</a:t>
            </a:r>
            <a:r>
              <a:rPr lang="ru-RU" b="1" dirty="0">
                <a:solidFill>
                  <a:schemeClr val="tx1"/>
                </a:solidFill>
                <a:latin typeface="+mn-lt"/>
                <a:ea typeface="+mn-ea"/>
                <a:cs typeface="+mn-cs"/>
              </a:rPr>
              <a:t> 1.0b</a:t>
            </a:r>
            <a:r>
              <a:rPr lang="ru-RU" dirty="0">
                <a:solidFill>
                  <a:schemeClr val="tx1"/>
                </a:solidFill>
                <a:latin typeface="+mn-lt"/>
                <a:ea typeface="+mn-ea"/>
                <a:cs typeface="+mn-cs"/>
              </a:rPr>
              <a:t> (</a:t>
            </a:r>
            <a:r>
              <a:rPr lang="ru-RU" b="1" dirty="0">
                <a:solidFill>
                  <a:schemeClr val="tx1"/>
                </a:solidFill>
                <a:latin typeface="+mn-lt"/>
                <a:ea typeface="+mn-ea"/>
                <a:cs typeface="+mn-cs"/>
                <a:hlinkClick r:id="rId2"/>
              </a:rPr>
              <a:t>http://www.securitylab.ru/software/273998.php</a:t>
            </a:r>
            <a:r>
              <a:rPr lang="ru-RU" b="1" dirty="0">
                <a:solidFill>
                  <a:schemeClr val="tx1"/>
                </a:solidFill>
                <a:latin typeface="+mn-lt"/>
                <a:ea typeface="+mn-ea"/>
                <a:cs typeface="+mn-cs"/>
              </a:rPr>
              <a:t>)</a:t>
            </a:r>
            <a:endParaRPr lang="ru-RU" dirty="0">
              <a:solidFill>
                <a:schemeClr val="tx1"/>
              </a:solidFill>
              <a:latin typeface="+mn-lt"/>
              <a:ea typeface="+mn-ea"/>
              <a:cs typeface="+mn-cs"/>
            </a:endParaRPr>
          </a:p>
          <a:p>
            <a:pPr>
              <a:buNone/>
            </a:pPr>
            <a:r>
              <a:rPr lang="en-US" b="1" dirty="0">
                <a:solidFill>
                  <a:schemeClr val="tx1"/>
                </a:solidFill>
                <a:latin typeface="+mn-lt"/>
                <a:ea typeface="+mn-ea"/>
                <a:cs typeface="+mn-cs"/>
              </a:rPr>
              <a:t> </a:t>
            </a:r>
            <a:endParaRPr lang="ru-RU" dirty="0">
              <a:solidFill>
                <a:schemeClr val="tx1"/>
              </a:solidFill>
              <a:latin typeface="+mn-lt"/>
              <a:ea typeface="+mn-ea"/>
              <a:cs typeface="+mn-cs"/>
            </a:endParaRPr>
          </a:p>
          <a:p>
            <a:endParaRPr lang="ru-RU" dirty="0"/>
          </a:p>
        </p:txBody>
      </p:sp>
      <p:pic>
        <p:nvPicPr>
          <p:cNvPr id="97282" name="Picture 2" descr="SNAG-0013"/>
          <p:cNvPicPr>
            <a:picLocks noChangeAspect="1" noChangeArrowheads="1"/>
          </p:cNvPicPr>
          <p:nvPr/>
        </p:nvPicPr>
        <p:blipFill>
          <a:blip r:embed="rId3"/>
          <a:srcRect/>
          <a:stretch>
            <a:fillRect/>
          </a:stretch>
        </p:blipFill>
        <p:spPr bwMode="auto">
          <a:xfrm>
            <a:off x="214282" y="3000372"/>
            <a:ext cx="4769376" cy="2928958"/>
          </a:xfrm>
          <a:prstGeom prst="rect">
            <a:avLst/>
          </a:prstGeom>
          <a:noFill/>
          <a:ln w="9525">
            <a:noFill/>
            <a:miter lim="800000"/>
            <a:headEnd/>
            <a:tailEnd/>
          </a:ln>
        </p:spPr>
      </p:pic>
      <p:sp>
        <p:nvSpPr>
          <p:cNvPr id="7" name="TextBox 6"/>
          <p:cNvSpPr txBox="1"/>
          <p:nvPr/>
        </p:nvSpPr>
        <p:spPr>
          <a:xfrm>
            <a:off x="5214942" y="2357430"/>
            <a:ext cx="3429024" cy="4770537"/>
          </a:xfrm>
          <a:prstGeom prst="rect">
            <a:avLst/>
          </a:prstGeom>
          <a:noFill/>
        </p:spPr>
        <p:txBody>
          <a:bodyPr wrap="square" rtlCol="0">
            <a:spAutoFit/>
          </a:bodyPr>
          <a:lstStyle/>
          <a:p>
            <a:r>
              <a:rPr lang="ru-RU" sz="1600" dirty="0" err="1"/>
              <a:t>КиберМама</a:t>
            </a:r>
            <a:r>
              <a:rPr lang="ru-RU" sz="1600" dirty="0"/>
              <a:t> проследит за временем работы, предупредит ребенка о том, что скоро ему нужно будет отдохнуть и приостановит работу компьютера, когда заданное вами время истечет.</a:t>
            </a:r>
          </a:p>
          <a:p>
            <a:r>
              <a:rPr lang="ru-RU" sz="1600" dirty="0" err="1"/>
              <a:t>КиберМама</a:t>
            </a:r>
            <a:r>
              <a:rPr lang="ru-RU" sz="1600" dirty="0"/>
              <a:t> поддерживает следующие возможности: </a:t>
            </a:r>
          </a:p>
          <a:p>
            <a:r>
              <a:rPr lang="ru-RU" sz="1600" dirty="0"/>
              <a:t>Ограничение по суммарному времени работы </a:t>
            </a:r>
          </a:p>
          <a:p>
            <a:pPr lvl="0"/>
            <a:r>
              <a:rPr lang="ru-RU" sz="1600" dirty="0"/>
              <a:t>Поддержка перерывов в работе </a:t>
            </a:r>
          </a:p>
          <a:p>
            <a:pPr lvl="0"/>
            <a:r>
              <a:rPr lang="ru-RU" sz="1600" dirty="0"/>
              <a:t>Поддержка разрешенных интервалов работы </a:t>
            </a:r>
          </a:p>
          <a:p>
            <a:pPr lvl="0"/>
            <a:r>
              <a:rPr lang="ru-RU" sz="1600" dirty="0"/>
              <a:t>Возможность запрета интернета </a:t>
            </a:r>
          </a:p>
          <a:p>
            <a:pPr lvl="0"/>
            <a:r>
              <a:rPr lang="ru-RU" sz="1600" dirty="0"/>
              <a:t>Возможность запрета игр/программ </a:t>
            </a:r>
          </a:p>
          <a:p>
            <a:r>
              <a:rPr lang="en-US" sz="1600" b="1" dirty="0"/>
              <a:t> </a:t>
            </a:r>
            <a:endParaRPr lang="ru-RU" sz="1600" dirty="0"/>
          </a:p>
          <a:p>
            <a:endParaRPr lang="ru-RU"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subTitle" idx="1"/>
          </p:nvPr>
        </p:nvSpPr>
        <p:spPr>
          <a:xfrm>
            <a:off x="1600200" y="2590800"/>
            <a:ext cx="6019800" cy="381000"/>
          </a:xfrm>
        </p:spPr>
        <p:txBody>
          <a:bodyPr/>
          <a:lstStyle/>
          <a:p>
            <a:pPr>
              <a:lnSpc>
                <a:spcPct val="90000"/>
              </a:lnSpc>
            </a:pPr>
            <a:r>
              <a:rPr lang="en-US" sz="2000"/>
              <a:t>www.themegallery.com</a:t>
            </a:r>
          </a:p>
        </p:txBody>
      </p:sp>
      <p:sp>
        <p:nvSpPr>
          <p:cNvPr id="59395" name="WordArt 3"/>
          <p:cNvSpPr>
            <a:spLocks noChangeArrowheads="1" noChangeShapeType="1" noTextEdit="1"/>
          </p:cNvSpPr>
          <p:nvPr/>
        </p:nvSpPr>
        <p:spPr bwMode="gray">
          <a:xfrm>
            <a:off x="2133600" y="1676400"/>
            <a:ext cx="5029200" cy="762000"/>
          </a:xfrm>
          <a:prstGeom prst="rect">
            <a:avLst/>
          </a:prstGeom>
        </p:spPr>
        <p:txBody>
          <a:bodyPr wrap="none" fromWordArt="1">
            <a:prstTxWarp prst="textDeflate">
              <a:avLst>
                <a:gd name="adj" fmla="val 0"/>
              </a:avLst>
            </a:prstTxWarp>
          </a:bodyPr>
          <a:lstStyle/>
          <a:p>
            <a:pPr algn="ctr"/>
            <a:r>
              <a:rPr lang="ru-RU"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Спасибо</a:t>
            </a:r>
            <a:r>
              <a:rPr lang="en-US"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a:t>
            </a:r>
            <a:endParaRPr lang="ru-RU" sz="5400" b="1" kern="10" dirty="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endParaRPr>
          </a:p>
        </p:txBody>
      </p:sp>
      <p:sp>
        <p:nvSpPr>
          <p:cNvPr id="59396" name="Rectangle 4"/>
          <p:cNvSpPr>
            <a:spLocks noChangeArrowheads="1"/>
          </p:cNvSpPr>
          <p:nvPr/>
        </p:nvSpPr>
        <p:spPr bwMode="white">
          <a:xfrm>
            <a:off x="1524000" y="5181600"/>
            <a:ext cx="7086600" cy="381000"/>
          </a:xfrm>
          <a:prstGeom prst="rect">
            <a:avLst/>
          </a:prstGeom>
          <a:noFill/>
          <a:ln w="9525">
            <a:noFill/>
            <a:miter lim="800000"/>
            <a:headEnd/>
            <a:tailEnd/>
          </a:ln>
          <a:effectLst/>
        </p:spPr>
        <p:txBody>
          <a:bodyPr/>
          <a:lstStyle/>
          <a:p>
            <a:pPr algn="ctr">
              <a:lnSpc>
                <a:spcPct val="90000"/>
              </a:lnSpc>
              <a:spcBef>
                <a:spcPct val="20000"/>
              </a:spcBef>
              <a:buClr>
                <a:schemeClr val="tx2"/>
              </a:buClr>
              <a:buFont typeface="Wingdings" pitchFamily="2" charset="2"/>
              <a:buNone/>
            </a:pPr>
            <a:r>
              <a:rPr lang="en-US" sz="2000">
                <a:solidFill>
                  <a:schemeClr val="tx2"/>
                </a:solidFill>
              </a:rPr>
              <a:t>www.themegallery.com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p:txBody>
          <a:bodyPr/>
          <a:lstStyle/>
          <a:p>
            <a:r>
              <a:rPr lang="ru-RU" sz="1600" b="1" dirty="0" smtClean="0"/>
              <a:t>Контакты с незнакомыми людьми с помощью чатов или электронной почты</a:t>
            </a:r>
            <a:r>
              <a:rPr lang="ru-RU" sz="1600" dirty="0" smtClean="0"/>
              <a:t>. Все чаще и чаще злоумышленники используют эти каналы для того, чтобы заставить детей выдать личную информацию. В других случаях это могут быть педофилы, которые ищут новые жертвы. Выдавая себя за сверстника жертвы, они могут выведывать личную информацию и искать личной встречи.</a:t>
            </a:r>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r>
              <a:rPr lang="ru-RU" sz="1600" b="1" dirty="0" smtClean="0"/>
              <a:t>Неконтролируемые покупки. </a:t>
            </a:r>
            <a:r>
              <a:rPr lang="ru-RU" sz="1600" dirty="0" smtClean="0"/>
              <a:t>Не смотря на то, что покупки через Интернет пока еще являются экзотикой для большинства из нас, однако недалек тот час, когда эта угроза может стать весьма актуальной.</a:t>
            </a:r>
            <a:endParaRPr lang="ru-RU" sz="1600" dirty="0"/>
          </a:p>
        </p:txBody>
      </p:sp>
      <p:pic>
        <p:nvPicPr>
          <p:cNvPr id="9218" name="Picture 2"/>
          <p:cNvPicPr>
            <a:picLocks noChangeAspect="1" noChangeArrowheads="1"/>
          </p:cNvPicPr>
          <p:nvPr/>
        </p:nvPicPr>
        <p:blipFill>
          <a:blip r:embed="rId2"/>
          <a:srcRect/>
          <a:stretch>
            <a:fillRect/>
          </a:stretch>
        </p:blipFill>
        <p:spPr bwMode="auto">
          <a:xfrm>
            <a:off x="928662" y="2786058"/>
            <a:ext cx="2035983" cy="1357322"/>
          </a:xfrm>
          <a:prstGeom prst="rect">
            <a:avLst/>
          </a:prstGeom>
          <a:noFill/>
          <a:ln w="9525">
            <a:noFill/>
            <a:miter lim="800000"/>
            <a:headEnd/>
            <a:tailEnd/>
          </a:ln>
          <a:effectLst/>
        </p:spPr>
      </p:pic>
      <p:sp>
        <p:nvSpPr>
          <p:cNvPr id="5" name="TextBox 4"/>
          <p:cNvSpPr txBox="1"/>
          <p:nvPr/>
        </p:nvSpPr>
        <p:spPr>
          <a:xfrm>
            <a:off x="3357554" y="2643182"/>
            <a:ext cx="5214974"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К сожалению уже было много случаев, когда педофилы выдавали себя за одного из детей или выдуманных персонажей, чтобы войти к ним в доверие и завести пошлые или открыто сексуальные беседы с ними или даже договориться о личной встрече.</a:t>
            </a:r>
            <a:endParaRPr lang="ru-RU" sz="1600" b="1" dirty="0"/>
          </a:p>
        </p:txBody>
      </p:sp>
      <p:pic>
        <p:nvPicPr>
          <p:cNvPr id="9219" name="Picture 3"/>
          <p:cNvPicPr>
            <a:picLocks noChangeAspect="1" noChangeArrowheads="1"/>
          </p:cNvPicPr>
          <p:nvPr/>
        </p:nvPicPr>
        <p:blipFill>
          <a:blip r:embed="rId3"/>
          <a:srcRect/>
          <a:stretch>
            <a:fillRect/>
          </a:stretch>
        </p:blipFill>
        <p:spPr bwMode="auto">
          <a:xfrm>
            <a:off x="928662" y="5143511"/>
            <a:ext cx="2071702" cy="1381135"/>
          </a:xfrm>
          <a:prstGeom prst="rect">
            <a:avLst/>
          </a:prstGeom>
          <a:noFill/>
          <a:ln w="9525">
            <a:noFill/>
            <a:miter lim="800000"/>
            <a:headEnd/>
            <a:tailEnd/>
          </a:ln>
          <a:effectLst/>
        </p:spPr>
      </p:pic>
      <p:sp>
        <p:nvSpPr>
          <p:cNvPr id="7" name="TextBox 6"/>
          <p:cNvSpPr txBox="1"/>
          <p:nvPr/>
        </p:nvSpPr>
        <p:spPr>
          <a:xfrm>
            <a:off x="3428992" y="5042118"/>
            <a:ext cx="5143536"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Если Ваши дети имеют доступ к Вашим банковским данным или номеру кредитной карты, они могут приобрести практически что угодно через Интернет, от </a:t>
            </a:r>
            <a:r>
              <a:rPr lang="ru-RU" sz="1600" b="1" dirty="0" err="1" smtClean="0"/>
              <a:t>постера</a:t>
            </a:r>
            <a:r>
              <a:rPr lang="ru-RU" sz="1600" b="1" dirty="0" smtClean="0"/>
              <a:t> до роскошной машины, или оплатить услуги, варьирующиеся от онлайновых игр до путешествия вокруг света.</a:t>
            </a:r>
            <a:endParaRPr lang="ru-RU" sz="1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a:xfrm>
            <a:off x="457200" y="1219200"/>
            <a:ext cx="8229600" cy="2995618"/>
          </a:xfrm>
        </p:spPr>
        <p:txBody>
          <a:bodyPr/>
          <a:lstStyle/>
          <a:p>
            <a:r>
              <a:rPr lang="ru-RU" sz="1600" b="1" dirty="0" smtClean="0"/>
              <a:t>Угроза заражения вредоносным ПО. </a:t>
            </a:r>
          </a:p>
          <a:p>
            <a:pPr>
              <a:buNone/>
            </a:pPr>
            <a:r>
              <a:rPr lang="ru-RU" sz="1600" b="1" dirty="0" smtClean="0"/>
              <a:t>      Для распространения вредоносного ПО и проникновения в компьютеры используется целый спектр методов. Среди таких методов можно отметить не только почту, компакт-диски, дискеты и прочие сменные носители информации или скачанные из Интернет файлы. Например, программное обеспечение для мгновенного обмена сообщениями сегодня являются простым способом распространения вирусов, так как очень часто используются для прямой передачи файлов. Дети, неискушенные в вопросах социальной инженерии, могут легко попасться на уговоры злоумышленника. Этот метод часто используется хакерами для распространения троянских вирусов.</a:t>
            </a:r>
          </a:p>
          <a:p>
            <a:pPr>
              <a:buNone/>
            </a:pPr>
            <a:endParaRPr lang="ru-RU" sz="1600" dirty="0" smtClean="0"/>
          </a:p>
        </p:txBody>
      </p:sp>
      <p:pic>
        <p:nvPicPr>
          <p:cNvPr id="8194" name="Picture 2"/>
          <p:cNvPicPr>
            <a:picLocks noChangeAspect="1" noChangeArrowheads="1"/>
          </p:cNvPicPr>
          <p:nvPr/>
        </p:nvPicPr>
        <p:blipFill>
          <a:blip r:embed="rId2"/>
          <a:srcRect/>
          <a:stretch>
            <a:fillRect/>
          </a:stretch>
        </p:blipFill>
        <p:spPr bwMode="auto">
          <a:xfrm>
            <a:off x="428596" y="4500570"/>
            <a:ext cx="3000396" cy="2000264"/>
          </a:xfrm>
          <a:prstGeom prst="rect">
            <a:avLst/>
          </a:prstGeom>
          <a:noFill/>
          <a:ln w="9525">
            <a:noFill/>
            <a:miter lim="800000"/>
            <a:headEnd/>
            <a:tailEnd/>
          </a:ln>
          <a:effectLst/>
        </p:spPr>
      </p:pic>
      <p:sp>
        <p:nvSpPr>
          <p:cNvPr id="5" name="TextBox 4"/>
          <p:cNvSpPr txBox="1"/>
          <p:nvPr/>
        </p:nvSpPr>
        <p:spPr>
          <a:xfrm>
            <a:off x="3786182" y="4500570"/>
            <a:ext cx="4714908"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b="1" dirty="0" smtClean="0"/>
              <a:t>Множество </a:t>
            </a:r>
            <a:r>
              <a:rPr lang="ru-RU" b="1" dirty="0" err="1" smtClean="0"/>
              <a:t>вебсайтов</a:t>
            </a:r>
            <a:r>
              <a:rPr lang="ru-RU" b="1" dirty="0" smtClean="0"/>
              <a:t>, электронных сообщений или программ обмена файлами позволяют пользователям скачивать все виды музыки, игр, документов и т.д. Однако, несмотря на их </a:t>
            </a:r>
            <a:r>
              <a:rPr lang="ru-RU" b="1" dirty="0" err="1" smtClean="0"/>
              <a:t>кажущуются</a:t>
            </a:r>
            <a:r>
              <a:rPr lang="ru-RU" b="1" dirty="0" smtClean="0"/>
              <a:t> безобидность, многие из них содержат вирусы.</a:t>
            </a:r>
            <a:endParaRPr lang="ru-RU"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28860" y="285728"/>
            <a:ext cx="6248400" cy="487363"/>
          </a:xfrm>
        </p:spPr>
        <p:txBody>
          <a:bodyPr/>
          <a:lstStyle/>
          <a:p>
            <a:r>
              <a:rPr lang="ru-RU" b="1" dirty="0">
                <a:solidFill>
                  <a:schemeClr val="bg1"/>
                </a:solidFill>
                <a:latin typeface="+mj-lt"/>
                <a:ea typeface="+mj-ea"/>
                <a:cs typeface="+mj-cs"/>
              </a:rPr>
              <a:t>Опасности, с которыми дети могут столкнуться в Сети</a:t>
            </a:r>
            <a:endParaRPr lang="en-US" dirty="0"/>
          </a:p>
        </p:txBody>
      </p:sp>
      <p:sp>
        <p:nvSpPr>
          <p:cNvPr id="41987" name="Rectangle 3"/>
          <p:cNvSpPr>
            <a:spLocks noGrp="1" noChangeArrowheads="1"/>
          </p:cNvSpPr>
          <p:nvPr>
            <p:ph type="body" idx="1"/>
          </p:nvPr>
        </p:nvSpPr>
        <p:spPr>
          <a:xfrm>
            <a:off x="285720" y="1371600"/>
            <a:ext cx="8643998" cy="5105400"/>
          </a:xfrm>
        </p:spPr>
        <p:txBody>
          <a:bodyPr/>
          <a:lstStyle/>
          <a:p>
            <a:r>
              <a:rPr lang="ru-RU" sz="1800" b="1" dirty="0"/>
              <a:t>Д</a:t>
            </a:r>
            <a:r>
              <a:rPr lang="ru-RU" sz="1800" b="1" dirty="0" smtClean="0">
                <a:solidFill>
                  <a:schemeClr val="tx1"/>
                </a:solidFill>
                <a:latin typeface="+mn-lt"/>
                <a:ea typeface="+mn-ea"/>
                <a:cs typeface="+mn-cs"/>
              </a:rPr>
              <a:t>оступ </a:t>
            </a:r>
            <a:r>
              <a:rPr lang="ru-RU" sz="1800" b="1" dirty="0">
                <a:solidFill>
                  <a:schemeClr val="tx1"/>
                </a:solidFill>
                <a:latin typeface="+mn-lt"/>
                <a:ea typeface="+mn-ea"/>
                <a:cs typeface="+mn-cs"/>
              </a:rPr>
              <a:t>к неподходящей </a:t>
            </a:r>
            <a:r>
              <a:rPr lang="ru-RU" sz="1800" b="1" dirty="0" smtClean="0">
                <a:solidFill>
                  <a:schemeClr val="tx1"/>
                </a:solidFill>
                <a:latin typeface="+mn-lt"/>
                <a:ea typeface="+mn-ea"/>
                <a:cs typeface="+mn-cs"/>
              </a:rPr>
              <a:t>информации:</a:t>
            </a:r>
            <a:endParaRPr lang="ru-RU" sz="1800" b="1" dirty="0">
              <a:solidFill>
                <a:schemeClr val="tx1"/>
              </a:solidFill>
              <a:latin typeface="+mn-lt"/>
              <a:ea typeface="+mn-ea"/>
              <a:cs typeface="+mn-cs"/>
            </a:endParaRPr>
          </a:p>
          <a:p>
            <a:pPr lvl="1"/>
            <a:r>
              <a:rPr lang="ru-RU" sz="1200" b="1" dirty="0">
                <a:solidFill>
                  <a:schemeClr val="tx1"/>
                </a:solidFill>
                <a:latin typeface="+mn-lt"/>
                <a:ea typeface="+mn-ea"/>
                <a:cs typeface="+mn-cs"/>
              </a:rPr>
              <a:t>сайты, посвященные продаже контрабандных товаров или другой незаконной деятельности;</a:t>
            </a:r>
          </a:p>
          <a:p>
            <a:pPr lvl="1"/>
            <a:r>
              <a:rPr lang="ru-RU" sz="1200" b="1" dirty="0" smtClean="0">
                <a:solidFill>
                  <a:schemeClr val="tx1"/>
                </a:solidFill>
                <a:latin typeface="+mn-lt"/>
                <a:ea typeface="+mn-ea"/>
                <a:cs typeface="+mn-cs"/>
              </a:rPr>
              <a:t>сайты</a:t>
            </a:r>
            <a:r>
              <a:rPr lang="ru-RU" sz="1200" b="1" dirty="0">
                <a:solidFill>
                  <a:schemeClr val="tx1"/>
                </a:solidFill>
                <a:latin typeface="+mn-lt"/>
                <a:ea typeface="+mn-ea"/>
                <a:cs typeface="+mn-cs"/>
              </a:rPr>
              <a:t>, размещающие изображения порнографического или иного неприемлемого сексуального </a:t>
            </a:r>
            <a:r>
              <a:rPr lang="ru-RU" sz="1200" b="1" dirty="0" err="1">
                <a:solidFill>
                  <a:schemeClr val="tx1"/>
                </a:solidFill>
                <a:latin typeface="+mn-lt"/>
                <a:ea typeface="+mn-ea"/>
                <a:cs typeface="+mn-cs"/>
              </a:rPr>
              <a:t>контента</a:t>
            </a:r>
            <a:r>
              <a:rPr lang="ru-RU" sz="1200" b="1" dirty="0">
                <a:solidFill>
                  <a:schemeClr val="tx1"/>
                </a:solidFill>
                <a:latin typeface="+mn-lt"/>
                <a:ea typeface="+mn-ea"/>
                <a:cs typeface="+mn-cs"/>
              </a:rPr>
              <a:t>, к которым дети могут легко получить доступ;</a:t>
            </a:r>
          </a:p>
          <a:p>
            <a:pPr lvl="1"/>
            <a:r>
              <a:rPr lang="ru-RU" sz="1200" b="1" dirty="0">
                <a:solidFill>
                  <a:schemeClr val="tx1"/>
                </a:solidFill>
                <a:latin typeface="+mn-lt"/>
                <a:ea typeface="+mn-ea"/>
                <a:cs typeface="+mn-cs"/>
              </a:rPr>
              <a:t>сайты с рекламой табака и алкоголя;</a:t>
            </a:r>
          </a:p>
          <a:p>
            <a:pPr lvl="1"/>
            <a:r>
              <a:rPr lang="ru-RU" sz="1200" b="1" dirty="0">
                <a:solidFill>
                  <a:schemeClr val="tx1"/>
                </a:solidFill>
                <a:latin typeface="+mn-lt"/>
                <a:ea typeface="+mn-ea"/>
                <a:cs typeface="+mn-cs"/>
              </a:rPr>
              <a:t>сайты, посвященные изготовлению взрывчатых веществ;</a:t>
            </a:r>
          </a:p>
          <a:p>
            <a:pPr lvl="1"/>
            <a:r>
              <a:rPr lang="ru-RU" sz="1200" b="1" dirty="0">
                <a:solidFill>
                  <a:schemeClr val="tx1"/>
                </a:solidFill>
                <a:latin typeface="+mn-lt"/>
                <a:ea typeface="+mn-ea"/>
                <a:cs typeface="+mn-cs"/>
              </a:rPr>
              <a:t>сайты, пропагандирующие наркотики;</a:t>
            </a:r>
          </a:p>
          <a:p>
            <a:pPr lvl="1"/>
            <a:r>
              <a:rPr lang="ru-RU" sz="1200" b="1" dirty="0">
                <a:solidFill>
                  <a:schemeClr val="tx1"/>
                </a:solidFill>
                <a:latin typeface="+mn-lt"/>
                <a:ea typeface="+mn-ea"/>
                <a:cs typeface="+mn-cs"/>
              </a:rPr>
              <a:t>сайты, пропагандирующие </a:t>
            </a:r>
            <a:r>
              <a:rPr lang="ru-RU" sz="1200" b="1" dirty="0" smtClean="0">
                <a:solidFill>
                  <a:schemeClr val="tx1"/>
                </a:solidFill>
                <a:latin typeface="+mn-lt"/>
                <a:ea typeface="+mn-ea"/>
                <a:cs typeface="+mn-cs"/>
              </a:rPr>
              <a:t>насилие </a:t>
            </a:r>
            <a:r>
              <a:rPr lang="ru-RU" sz="1200" b="1" dirty="0">
                <a:solidFill>
                  <a:schemeClr val="tx1"/>
                </a:solidFill>
                <a:latin typeface="+mn-lt"/>
                <a:ea typeface="+mn-ea"/>
                <a:cs typeface="+mn-cs"/>
              </a:rPr>
              <a:t>и нетерпимость;</a:t>
            </a:r>
          </a:p>
          <a:p>
            <a:pPr lvl="1"/>
            <a:r>
              <a:rPr lang="ru-RU" sz="1200" b="1" dirty="0">
                <a:solidFill>
                  <a:schemeClr val="tx1"/>
                </a:solidFill>
                <a:latin typeface="+mn-lt"/>
                <a:ea typeface="+mn-ea"/>
                <a:cs typeface="+mn-cs"/>
              </a:rPr>
              <a:t>сайты, публикующие  дезинформацию;</a:t>
            </a:r>
          </a:p>
          <a:p>
            <a:pPr lvl="1"/>
            <a:r>
              <a:rPr lang="ru-RU" sz="1200" b="1" dirty="0">
                <a:solidFill>
                  <a:schemeClr val="tx1"/>
                </a:solidFill>
                <a:latin typeface="+mn-lt"/>
                <a:ea typeface="+mn-ea"/>
                <a:cs typeface="+mn-cs"/>
              </a:rPr>
              <a:t>сайты, где продают оружие, наркотики, отравляющие вещества, алкоголь;</a:t>
            </a:r>
          </a:p>
          <a:p>
            <a:pPr lvl="1"/>
            <a:r>
              <a:rPr lang="ru-RU" sz="1200" b="1" dirty="0">
                <a:solidFill>
                  <a:schemeClr val="tx1"/>
                </a:solidFill>
                <a:latin typeface="+mn-lt"/>
                <a:ea typeface="+mn-ea"/>
                <a:cs typeface="+mn-cs"/>
              </a:rPr>
              <a:t>сайты, позволяющие детям принимать участие в азартных играх </a:t>
            </a:r>
            <a:r>
              <a:rPr lang="ru-RU" sz="1200" b="1" dirty="0" err="1">
                <a:solidFill>
                  <a:schemeClr val="tx1"/>
                </a:solidFill>
                <a:latin typeface="+mn-lt"/>
                <a:ea typeface="+mn-ea"/>
                <a:cs typeface="+mn-cs"/>
              </a:rPr>
              <a:t>онлайн</a:t>
            </a:r>
            <a:r>
              <a:rPr lang="ru-RU" sz="1200" b="1" dirty="0">
                <a:solidFill>
                  <a:schemeClr val="tx1"/>
                </a:solidFill>
                <a:latin typeface="+mn-lt"/>
                <a:ea typeface="+mn-ea"/>
                <a:cs typeface="+mn-cs"/>
              </a:rPr>
              <a:t>;</a:t>
            </a:r>
          </a:p>
          <a:p>
            <a:pPr lvl="1"/>
            <a:r>
              <a:rPr lang="ru-RU" sz="1200" b="1" dirty="0">
                <a:solidFill>
                  <a:schemeClr val="tx1"/>
                </a:solidFill>
                <a:latin typeface="+mn-lt"/>
                <a:ea typeface="+mn-ea"/>
                <a:cs typeface="+mn-cs"/>
              </a:rPr>
              <a:t>сайты, на которых могут собирать и продавать частную информацию о Ваших детях и Вашей семье. </a:t>
            </a:r>
          </a:p>
          <a:p>
            <a:pPr lvl="1">
              <a:buNone/>
            </a:pPr>
            <a:r>
              <a:rPr lang="en-US" sz="1600" dirty="0"/>
              <a:t/>
            </a:r>
            <a:br>
              <a:rPr lang="en-US" sz="1600" dirty="0"/>
            </a:br>
            <a:endParaRPr lang="en-US" sz="1600" dirty="0"/>
          </a:p>
        </p:txBody>
      </p:sp>
      <p:pic>
        <p:nvPicPr>
          <p:cNvPr id="7170" name="Picture 2"/>
          <p:cNvPicPr>
            <a:picLocks noChangeAspect="1" noChangeArrowheads="1"/>
          </p:cNvPicPr>
          <p:nvPr/>
        </p:nvPicPr>
        <p:blipFill>
          <a:blip r:embed="rId2"/>
          <a:srcRect/>
          <a:stretch>
            <a:fillRect/>
          </a:stretch>
        </p:blipFill>
        <p:spPr bwMode="auto">
          <a:xfrm>
            <a:off x="285719" y="4286256"/>
            <a:ext cx="3321867" cy="2214578"/>
          </a:xfrm>
          <a:prstGeom prst="rect">
            <a:avLst/>
          </a:prstGeom>
          <a:noFill/>
          <a:ln w="9525">
            <a:noFill/>
            <a:miter lim="800000"/>
            <a:headEnd/>
            <a:tailEnd/>
          </a:ln>
          <a:effectLst/>
        </p:spPr>
      </p:pic>
      <p:sp>
        <p:nvSpPr>
          <p:cNvPr id="5" name="TextBox 4"/>
          <p:cNvSpPr txBox="1"/>
          <p:nvPr/>
        </p:nvSpPr>
        <p:spPr>
          <a:xfrm>
            <a:off x="3857620" y="4500570"/>
            <a:ext cx="5072098"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Любопытная детская природа может завести их на сайты расистского, дискриминационного, сексуального, насильственного содержания или на сайты, содержащие материалы, побуждающие ребенка к действиям, которые могут поставить под угрозу его психологическое или физическое здоровье.</a:t>
            </a:r>
            <a:endParaRPr lang="ru-RU"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95600" y="609600"/>
            <a:ext cx="6248400" cy="487363"/>
          </a:xfrm>
        </p:spPr>
        <p:txBody>
          <a:bodyPr/>
          <a:lstStyle/>
          <a:p>
            <a:r>
              <a:rPr lang="ru-RU" dirty="0" smtClean="0"/>
              <a:t>Тревожная статистика</a:t>
            </a:r>
            <a:endParaRPr lang="ru-RU" dirty="0"/>
          </a:p>
        </p:txBody>
      </p:sp>
      <p:pic>
        <p:nvPicPr>
          <p:cNvPr id="13314" name="Picture 2"/>
          <p:cNvPicPr>
            <a:picLocks noChangeAspect="1" noChangeArrowheads="1"/>
          </p:cNvPicPr>
          <p:nvPr/>
        </p:nvPicPr>
        <p:blipFill>
          <a:blip r:embed="rId2"/>
          <a:srcRect/>
          <a:stretch>
            <a:fillRect/>
          </a:stretch>
        </p:blipFill>
        <p:spPr bwMode="auto">
          <a:xfrm>
            <a:off x="262756" y="1357297"/>
            <a:ext cx="2666170" cy="1357323"/>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6286512" y="2857496"/>
            <a:ext cx="2614617" cy="1326255"/>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a:srcRect/>
          <a:stretch>
            <a:fillRect/>
          </a:stretch>
        </p:blipFill>
        <p:spPr bwMode="auto">
          <a:xfrm>
            <a:off x="357158" y="5000636"/>
            <a:ext cx="2571768" cy="1309264"/>
          </a:xfrm>
          <a:prstGeom prst="rect">
            <a:avLst/>
          </a:prstGeom>
          <a:noFill/>
          <a:ln w="9525">
            <a:noFill/>
            <a:miter lim="800000"/>
            <a:headEnd/>
            <a:tailEnd/>
          </a:ln>
          <a:effectLst/>
        </p:spPr>
      </p:pic>
      <p:sp>
        <p:nvSpPr>
          <p:cNvPr id="7" name="TextBox 6"/>
          <p:cNvSpPr txBox="1"/>
          <p:nvPr/>
        </p:nvSpPr>
        <p:spPr>
          <a:xfrm>
            <a:off x="3214678" y="1428736"/>
            <a:ext cx="4857784" cy="646331"/>
          </a:xfrm>
          <a:prstGeom prst="rect">
            <a:avLst/>
          </a:prstGeom>
          <a:noFill/>
        </p:spPr>
        <p:txBody>
          <a:bodyPr wrap="square" rtlCol="0">
            <a:spAutoFit/>
          </a:bodyPr>
          <a:lstStyle/>
          <a:p>
            <a:r>
              <a:rPr lang="ru-RU" dirty="0" smtClean="0"/>
              <a:t>44% детей подвергались сексуальным домогательствам в Интернете</a:t>
            </a:r>
            <a:endParaRPr lang="ru-RU" dirty="0"/>
          </a:p>
        </p:txBody>
      </p:sp>
      <p:sp>
        <p:nvSpPr>
          <p:cNvPr id="8" name="TextBox 7"/>
          <p:cNvSpPr txBox="1"/>
          <p:nvPr/>
        </p:nvSpPr>
        <p:spPr>
          <a:xfrm>
            <a:off x="2000232" y="3214686"/>
            <a:ext cx="3857652" cy="646331"/>
          </a:xfrm>
          <a:prstGeom prst="rect">
            <a:avLst/>
          </a:prstGeom>
          <a:noFill/>
        </p:spPr>
        <p:txBody>
          <a:bodyPr wrap="square" rtlCol="0">
            <a:spAutoFit/>
          </a:bodyPr>
          <a:lstStyle/>
          <a:p>
            <a:r>
              <a:rPr lang="ru-RU" dirty="0" smtClean="0"/>
              <a:t>28% детей посещают порнографические </a:t>
            </a:r>
            <a:r>
              <a:rPr lang="ru-RU" dirty="0" err="1" smtClean="0"/>
              <a:t>веб-страницы</a:t>
            </a:r>
            <a:endParaRPr lang="ru-RU" dirty="0"/>
          </a:p>
        </p:txBody>
      </p:sp>
      <p:sp>
        <p:nvSpPr>
          <p:cNvPr id="9" name="TextBox 8"/>
          <p:cNvSpPr txBox="1"/>
          <p:nvPr/>
        </p:nvSpPr>
        <p:spPr>
          <a:xfrm>
            <a:off x="3428992" y="5143512"/>
            <a:ext cx="4071966" cy="646331"/>
          </a:xfrm>
          <a:prstGeom prst="rect">
            <a:avLst/>
          </a:prstGeom>
          <a:noFill/>
        </p:spPr>
        <p:txBody>
          <a:bodyPr wrap="square" rtlCol="0">
            <a:spAutoFit/>
          </a:bodyPr>
          <a:lstStyle/>
          <a:p>
            <a:r>
              <a:rPr lang="ru-RU" dirty="0" smtClean="0"/>
              <a:t>50% детей выходят в Интернет одни</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r>
              <a:rPr lang="ru-RU" sz="1800" dirty="0" smtClean="0">
                <a:solidFill>
                  <a:schemeClr val="tx1"/>
                </a:solidFill>
                <a:latin typeface="+mn-lt"/>
                <a:ea typeface="+mn-ea"/>
                <a:cs typeface="+mn-cs"/>
              </a:rPr>
              <a:t>Ребенку </a:t>
            </a:r>
            <a:r>
              <a:rPr lang="ru-RU" sz="1800" dirty="0">
                <a:solidFill>
                  <a:schemeClr val="tx1"/>
                </a:solidFill>
                <a:latin typeface="+mn-lt"/>
                <a:ea typeface="+mn-ea"/>
                <a:cs typeface="+mn-cs"/>
              </a:rPr>
              <a:t>не следует давать частной информации о себе (фамилию, номер телефона, адрес, номер школы) без разрешения </a:t>
            </a:r>
            <a:r>
              <a:rPr lang="ru-RU" sz="1800" dirty="0" smtClean="0">
                <a:solidFill>
                  <a:schemeClr val="tx1"/>
                </a:solidFill>
                <a:latin typeface="+mn-lt"/>
                <a:ea typeface="+mn-ea"/>
                <a:cs typeface="+mn-cs"/>
              </a:rPr>
              <a:t>родителей.</a:t>
            </a:r>
            <a:endParaRPr lang="ru-RU" sz="1800" dirty="0">
              <a:solidFill>
                <a:schemeClr val="tx1"/>
              </a:solidFill>
              <a:latin typeface="+mn-lt"/>
              <a:ea typeface="+mn-ea"/>
              <a:cs typeface="+mn-cs"/>
            </a:endParaRPr>
          </a:p>
          <a:p>
            <a:endParaRPr lang="ru-RU" sz="1800" dirty="0"/>
          </a:p>
        </p:txBody>
      </p:sp>
      <p:pic>
        <p:nvPicPr>
          <p:cNvPr id="10242" name="Picture 2"/>
          <p:cNvPicPr>
            <a:picLocks noChangeAspect="1" noChangeArrowheads="1"/>
          </p:cNvPicPr>
          <p:nvPr/>
        </p:nvPicPr>
        <p:blipFill>
          <a:blip r:embed="rId2"/>
          <a:srcRect/>
          <a:stretch>
            <a:fillRect/>
          </a:stretch>
        </p:blipFill>
        <p:spPr bwMode="auto">
          <a:xfrm>
            <a:off x="0" y="2500306"/>
            <a:ext cx="2464611" cy="1643074"/>
          </a:xfrm>
          <a:prstGeom prst="rect">
            <a:avLst/>
          </a:prstGeom>
          <a:noFill/>
          <a:ln w="9525">
            <a:noFill/>
            <a:miter lim="800000"/>
            <a:headEnd/>
            <a:tailEnd/>
          </a:ln>
          <a:effectLst/>
        </p:spPr>
      </p:pic>
      <p:sp>
        <p:nvSpPr>
          <p:cNvPr id="5" name="TextBox 4"/>
          <p:cNvSpPr txBox="1"/>
          <p:nvPr/>
        </p:nvSpPr>
        <p:spPr>
          <a:xfrm>
            <a:off x="2857488" y="2857496"/>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Не разрешайте ребенку предоставлять личную информацию через Интернет</a:t>
            </a:r>
            <a:endParaRPr lang="ru-RU" sz="1600" b="1" dirty="0"/>
          </a:p>
        </p:txBody>
      </p:sp>
      <p:sp>
        <p:nvSpPr>
          <p:cNvPr id="6" name="TextBox 5"/>
          <p:cNvSpPr txBox="1"/>
          <p:nvPr/>
        </p:nvSpPr>
        <p:spPr>
          <a:xfrm>
            <a:off x="1071538" y="4357694"/>
            <a:ext cx="7215238" cy="2308324"/>
          </a:xfrm>
          <a:prstGeom prst="rect">
            <a:avLst/>
          </a:prstGeom>
          <a:noFill/>
        </p:spPr>
        <p:txBody>
          <a:bodyPr wrap="square" rtlCol="0">
            <a:spAutoFit/>
          </a:bodyPr>
          <a:lstStyle/>
          <a:p>
            <a:r>
              <a:rPr lang="ru-RU" dirty="0" smtClean="0"/>
              <a:t>Ребенку нужно знать, что нельзя через Интернет давать сведения о своем имени, возрасте, номере телефона, номере школы или домашнем адресе, и т.д. Убедитесь, что у него нет доступа к номеру кредитной карты или банковским данным. Научите ребенка использовать прозвища (</a:t>
            </a:r>
            <a:r>
              <a:rPr lang="ru-RU" dirty="0" err="1" smtClean="0"/>
              <a:t>ники</a:t>
            </a:r>
            <a:r>
              <a:rPr lang="ru-RU" dirty="0" smtClean="0"/>
              <a:t>) при общении через Интернет: анонимность - отличный способ защиты. Не выкладывайте фотографии ребенка на </a:t>
            </a:r>
            <a:r>
              <a:rPr lang="ru-RU" dirty="0" err="1" smtClean="0"/>
              <a:t>веб-страницах</a:t>
            </a:r>
            <a:r>
              <a:rPr lang="ru-RU" dirty="0" smtClean="0"/>
              <a:t> или публичных форумах.</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r>
              <a:rPr lang="ru-RU" sz="1800" dirty="0" smtClean="0">
                <a:solidFill>
                  <a:schemeClr val="tx1"/>
                </a:solidFill>
                <a:latin typeface="+mn-lt"/>
                <a:ea typeface="+mn-ea"/>
                <a:cs typeface="+mn-cs"/>
              </a:rPr>
              <a:t>Не </a:t>
            </a:r>
            <a:r>
              <a:rPr lang="ru-RU" sz="1800" dirty="0">
                <a:solidFill>
                  <a:schemeClr val="tx1"/>
                </a:solidFill>
                <a:latin typeface="+mn-lt"/>
                <a:ea typeface="+mn-ea"/>
                <a:cs typeface="+mn-cs"/>
              </a:rPr>
              <a:t>следует </a:t>
            </a:r>
            <a:r>
              <a:rPr lang="ru-RU" sz="1800" dirty="0" smtClean="0">
                <a:solidFill>
                  <a:schemeClr val="tx1"/>
                </a:solidFill>
                <a:latin typeface="+mn-lt"/>
                <a:ea typeface="+mn-ea"/>
                <a:cs typeface="+mn-cs"/>
              </a:rPr>
              <a:t>открывать </a:t>
            </a:r>
            <a:r>
              <a:rPr lang="ru-RU" sz="1800" dirty="0">
                <a:solidFill>
                  <a:schemeClr val="tx1"/>
                </a:solidFill>
                <a:latin typeface="+mn-lt"/>
                <a:ea typeface="+mn-ea"/>
                <a:cs typeface="+mn-cs"/>
              </a:rPr>
              <a:t>письма электронной почты, файлы или Web-страницы, полученные от людей, которые не знакомы или не внушают </a:t>
            </a:r>
            <a:r>
              <a:rPr lang="ru-RU" sz="1800" dirty="0" smtClean="0">
                <a:solidFill>
                  <a:schemeClr val="tx1"/>
                </a:solidFill>
                <a:latin typeface="+mn-lt"/>
                <a:ea typeface="+mn-ea"/>
                <a:cs typeface="+mn-cs"/>
              </a:rPr>
              <a:t>доверия.</a:t>
            </a:r>
            <a:endParaRPr lang="ru-RU" sz="1800" dirty="0">
              <a:solidFill>
                <a:schemeClr val="tx1"/>
              </a:solidFill>
              <a:latin typeface="+mn-lt"/>
              <a:ea typeface="+mn-ea"/>
              <a:cs typeface="+mn-cs"/>
            </a:endParaRPr>
          </a:p>
          <a:p>
            <a:endParaRPr lang="ru-RU" sz="1800" dirty="0"/>
          </a:p>
        </p:txBody>
      </p:sp>
      <p:pic>
        <p:nvPicPr>
          <p:cNvPr id="11266" name="Picture 2"/>
          <p:cNvPicPr>
            <a:picLocks noChangeAspect="1" noChangeArrowheads="1"/>
          </p:cNvPicPr>
          <p:nvPr/>
        </p:nvPicPr>
        <p:blipFill>
          <a:blip r:embed="rId2"/>
          <a:srcRect/>
          <a:stretch>
            <a:fillRect/>
          </a:stretch>
        </p:blipFill>
        <p:spPr bwMode="auto">
          <a:xfrm>
            <a:off x="214282" y="2786058"/>
            <a:ext cx="2357454" cy="1571636"/>
          </a:xfrm>
          <a:prstGeom prst="rect">
            <a:avLst/>
          </a:prstGeom>
          <a:noFill/>
          <a:ln w="9525">
            <a:noFill/>
            <a:miter lim="800000"/>
            <a:headEnd/>
            <a:tailEnd/>
          </a:ln>
          <a:effectLst/>
        </p:spPr>
      </p:pic>
      <p:sp>
        <p:nvSpPr>
          <p:cNvPr id="5" name="TextBox 4"/>
          <p:cNvSpPr txBox="1"/>
          <p:nvPr/>
        </p:nvSpPr>
        <p:spPr>
          <a:xfrm>
            <a:off x="2857488" y="3357562"/>
            <a:ext cx="600079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Оградите ребенка от ненадлежащего </a:t>
            </a:r>
            <a:r>
              <a:rPr lang="ru-RU" sz="1600" b="1" dirty="0" err="1" smtClean="0"/>
              <a:t>веб-содержимого</a:t>
            </a:r>
            <a:r>
              <a:rPr lang="ru-RU" sz="1600" b="1" dirty="0" smtClean="0"/>
              <a:t>.</a:t>
            </a:r>
            <a:endParaRPr lang="ru-RU" sz="1600" b="1" dirty="0"/>
          </a:p>
        </p:txBody>
      </p:sp>
      <p:sp>
        <p:nvSpPr>
          <p:cNvPr id="6" name="TextBox 5"/>
          <p:cNvSpPr txBox="1"/>
          <p:nvPr/>
        </p:nvSpPr>
        <p:spPr>
          <a:xfrm>
            <a:off x="500034" y="4572008"/>
            <a:ext cx="8286808" cy="1754326"/>
          </a:xfrm>
          <a:prstGeom prst="rect">
            <a:avLst/>
          </a:prstGeom>
          <a:noFill/>
        </p:spPr>
        <p:txBody>
          <a:bodyPr wrap="square" rtlCol="0">
            <a:spAutoFit/>
          </a:bodyPr>
          <a:lstStyle/>
          <a:p>
            <a:r>
              <a:rPr lang="ru-RU" dirty="0" smtClean="0"/>
              <a:t>Научите его, как следует поступать при столкновении с подозрительным материалом, расскажите, что не нужно нажимать на ссылки в электронных сообщениях от неизвестных источников, открывать различные вложения. Такие ссылки могут вести на нежелательные сайты, или содержать вирусы, которые заразят Ваш компьютер. Удаляйте с Вашего компьютера следы информации, которую нежелательно обнаружить Вашему ребенку.</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r>
              <a:rPr lang="ru-RU" sz="1800" dirty="0" smtClean="0">
                <a:solidFill>
                  <a:schemeClr val="tx1"/>
                </a:solidFill>
                <a:latin typeface="+mn-lt"/>
                <a:ea typeface="+mn-ea"/>
                <a:cs typeface="+mn-cs"/>
              </a:rPr>
              <a:t>Встреча </a:t>
            </a:r>
            <a:r>
              <a:rPr lang="ru-RU" sz="1800" dirty="0">
                <a:solidFill>
                  <a:schemeClr val="tx1"/>
                </a:solidFill>
                <a:latin typeface="+mn-lt"/>
                <a:ea typeface="+mn-ea"/>
                <a:cs typeface="+mn-cs"/>
              </a:rPr>
              <a:t>в реальной жизни со знакомыми по </a:t>
            </a:r>
            <a:r>
              <a:rPr lang="ru-RU" sz="1800" dirty="0" err="1">
                <a:solidFill>
                  <a:schemeClr val="tx1"/>
                </a:solidFill>
                <a:latin typeface="+mn-lt"/>
                <a:ea typeface="+mn-ea"/>
                <a:cs typeface="+mn-cs"/>
              </a:rPr>
              <a:t>Интернет-общению</a:t>
            </a:r>
            <a:r>
              <a:rPr lang="ru-RU" sz="1800" dirty="0">
                <a:solidFill>
                  <a:schemeClr val="tx1"/>
                </a:solidFill>
                <a:latin typeface="+mn-lt"/>
                <a:ea typeface="+mn-ea"/>
                <a:cs typeface="+mn-cs"/>
              </a:rPr>
              <a:t> не является очень хорошей идеей, поскольку люди могут быть разными в электронном общении и при реальной встрече, и, если ребенок желает встретиться с ними, родителям следует пойти на первую встречу </a:t>
            </a:r>
            <a:r>
              <a:rPr lang="ru-RU" sz="1800" dirty="0" smtClean="0">
                <a:solidFill>
                  <a:schemeClr val="tx1"/>
                </a:solidFill>
                <a:latin typeface="+mn-lt"/>
                <a:ea typeface="+mn-ea"/>
                <a:cs typeface="+mn-cs"/>
              </a:rPr>
              <a:t>вместе.</a:t>
            </a:r>
            <a:endParaRPr lang="ru-RU" sz="1800" dirty="0">
              <a:solidFill>
                <a:schemeClr val="tx1"/>
              </a:solidFill>
              <a:latin typeface="+mn-lt"/>
              <a:ea typeface="+mn-ea"/>
              <a:cs typeface="+mn-cs"/>
            </a:endParaRPr>
          </a:p>
          <a:p>
            <a:endParaRPr lang="ru-RU" sz="1800" dirty="0"/>
          </a:p>
        </p:txBody>
      </p:sp>
      <p:pic>
        <p:nvPicPr>
          <p:cNvPr id="12290" name="Picture 2"/>
          <p:cNvPicPr>
            <a:picLocks noChangeAspect="1" noChangeArrowheads="1"/>
          </p:cNvPicPr>
          <p:nvPr/>
        </p:nvPicPr>
        <p:blipFill>
          <a:blip r:embed="rId2"/>
          <a:srcRect/>
          <a:stretch>
            <a:fillRect/>
          </a:stretch>
        </p:blipFill>
        <p:spPr bwMode="auto">
          <a:xfrm>
            <a:off x="142844" y="3071810"/>
            <a:ext cx="1928826" cy="1285884"/>
          </a:xfrm>
          <a:prstGeom prst="rect">
            <a:avLst/>
          </a:prstGeom>
          <a:noFill/>
          <a:ln w="9525">
            <a:noFill/>
            <a:miter lim="800000"/>
            <a:headEnd/>
            <a:tailEnd/>
          </a:ln>
          <a:effectLst/>
        </p:spPr>
      </p:pic>
      <p:sp>
        <p:nvSpPr>
          <p:cNvPr id="5" name="TextBox 4"/>
          <p:cNvSpPr txBox="1"/>
          <p:nvPr/>
        </p:nvSpPr>
        <p:spPr>
          <a:xfrm>
            <a:off x="2428860" y="3143248"/>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Ребенок должен понять, что его виртуальный собеседник может выдавать себя за другого.</a:t>
            </a:r>
            <a:endParaRPr lang="ru-RU" sz="1600" b="1" dirty="0"/>
          </a:p>
        </p:txBody>
      </p:sp>
      <p:sp>
        <p:nvSpPr>
          <p:cNvPr id="6" name="TextBox 5"/>
          <p:cNvSpPr txBox="1"/>
          <p:nvPr/>
        </p:nvSpPr>
        <p:spPr>
          <a:xfrm>
            <a:off x="928662" y="4857760"/>
            <a:ext cx="7715304" cy="1200329"/>
          </a:xfrm>
          <a:prstGeom prst="rect">
            <a:avLst/>
          </a:prstGeom>
          <a:noFill/>
        </p:spPr>
        <p:txBody>
          <a:bodyPr wrap="square" rtlCol="0">
            <a:spAutoFit/>
          </a:bodyPr>
          <a:lstStyle/>
          <a:p>
            <a:r>
              <a:rPr lang="ru-RU" dirty="0" smtClean="0"/>
              <a:t>Отсутствием возможности видеть и слышать других пользователей легко воспользоваться. И 10-летний друг Вашего ребенка по чату в реальности может оказаться злоумышленником. Поэтому запретите ребенку назначать встречи с виртуальными знакомыми.</a:t>
            </a:r>
            <a:endParaRPr lang="ru-RU" dirty="0"/>
          </a:p>
        </p:txBody>
      </p:sp>
    </p:spTree>
  </p:cSld>
  <p:clrMapOvr>
    <a:masterClrMapping/>
  </p:clrMapOvr>
</p:sld>
</file>

<file path=ppt/theme/theme1.xml><?xml version="1.0" encoding="utf-8"?>
<a:theme xmlns:a="http://schemas.openxmlformats.org/drawingml/2006/main" name="32cdb2004167l">
  <a:themeElements>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E3558"/>
        </a:dk1>
        <a:lt1>
          <a:srgbClr val="FFFFFF"/>
        </a:lt1>
        <a:dk2>
          <a:srgbClr val="006666"/>
        </a:dk2>
        <a:lt2>
          <a:srgbClr val="969696"/>
        </a:lt2>
        <a:accent1>
          <a:srgbClr val="E3BE05"/>
        </a:accent1>
        <a:accent2>
          <a:srgbClr val="4BC77A"/>
        </a:accent2>
        <a:accent3>
          <a:srgbClr val="FFFFFF"/>
        </a:accent3>
        <a:accent4>
          <a:srgbClr val="0A2C4A"/>
        </a:accent4>
        <a:accent5>
          <a:srgbClr val="EFDBAA"/>
        </a:accent5>
        <a:accent6>
          <a:srgbClr val="43B46E"/>
        </a:accent6>
        <a:hlink>
          <a:srgbClr val="CC3300"/>
        </a:hlink>
        <a:folHlink>
          <a:srgbClr val="333399"/>
        </a:folHlink>
      </a:clrScheme>
      <a:clrMap bg1="lt1" tx1="dk1" bg2="lt2" tx2="dk2" accent1="accent1" accent2="accent2" accent3="accent3" accent4="accent4" accent5="accent5" accent6="accent6" hlink="hlink" folHlink="folHlink"/>
    </a:extraClrScheme>
    <a:extraClrScheme>
      <a:clrScheme name="Тема Office 2">
        <a:dk1>
          <a:srgbClr val="55238D"/>
        </a:dk1>
        <a:lt1>
          <a:srgbClr val="FFFFFF"/>
        </a:lt1>
        <a:dk2>
          <a:srgbClr val="754ECC"/>
        </a:dk2>
        <a:lt2>
          <a:srgbClr val="C0C0C0"/>
        </a:lt2>
        <a:accent1>
          <a:srgbClr val="869EEC"/>
        </a:accent1>
        <a:accent2>
          <a:srgbClr val="EFA441"/>
        </a:accent2>
        <a:accent3>
          <a:srgbClr val="FFFFFF"/>
        </a:accent3>
        <a:accent4>
          <a:srgbClr val="471C78"/>
        </a:accent4>
        <a:accent5>
          <a:srgbClr val="C3CCF4"/>
        </a:accent5>
        <a:accent6>
          <a:srgbClr val="D9943A"/>
        </a:accent6>
        <a:hlink>
          <a:srgbClr val="63C398"/>
        </a:hlink>
        <a:folHlink>
          <a:srgbClr val="AAC856"/>
        </a:folHlink>
      </a:clrScheme>
      <a:clrMap bg1="lt1" tx1="dk1" bg2="lt2" tx2="dk2" accent1="accent1" accent2="accent2" accent3="accent3" accent4="accent4" accent5="accent5" accent6="accent6" hlink="hlink" folHlink="folHlink"/>
    </a:extraClrScheme>
    <a:extraClrScheme>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32cdb2004167l</Template>
  <TotalTime>128</TotalTime>
  <Words>2272</Words>
  <Application>Microsoft Office PowerPoint</Application>
  <PresentationFormat>Экран (4:3)</PresentationFormat>
  <Paragraphs>145</Paragraphs>
  <Slides>28</Slides>
  <Notes>1</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4" baseType="lpstr">
      <vt:lpstr>Arial</vt:lpstr>
      <vt:lpstr>Calibri</vt:lpstr>
      <vt:lpstr>Verdana</vt:lpstr>
      <vt:lpstr>Wingdings</vt:lpstr>
      <vt:lpstr>32cdb2004167l</vt:lpstr>
      <vt:lpstr>Image</vt:lpstr>
      <vt:lpstr>БЕЗОПАСНОСТЬ ДЕТЕЙ  В ИНТЕРНЕТЕ </vt:lpstr>
      <vt:lpstr>Содержание</vt:lpstr>
      <vt:lpstr>Угрозы сети Интернет</vt:lpstr>
      <vt:lpstr>Угрозы сети Интернет</vt:lpstr>
      <vt:lpstr>Опасности, с которыми дети могут столкнуться в Сети</vt:lpstr>
      <vt:lpstr>Тревожная статистика</vt:lpstr>
      <vt:lpstr>Общие правила безопасности при работе в Интернете: </vt:lpstr>
      <vt:lpstr>Общие правила безопасности при работе в Интернете: </vt:lpstr>
      <vt:lpstr>Общие правила безопасности при работе в Интернете: </vt:lpstr>
      <vt:lpstr>Общие правила безопасности при работе в Интернете: </vt:lpstr>
      <vt:lpstr>Презентация PowerPoint</vt:lpstr>
      <vt:lpstr>Безопасное общение детей в Интернете</vt:lpstr>
      <vt:lpstr>Инструкции по безопасному общению в чатах </vt:lpstr>
      <vt:lpstr>Презентация PowerPoint</vt:lpstr>
      <vt:lpstr>Презентация PowerPoint</vt:lpstr>
      <vt:lpstr>Презентация PowerPoint</vt:lpstr>
      <vt:lpstr>Интернет-этика</vt:lpstr>
      <vt:lpstr>Профилактика Интернет-зависимости у учащихся</vt:lpstr>
      <vt:lpstr>Преодоление Интернет-зависимости </vt:lpstr>
      <vt:lpstr>Тест на интернет-зависимость </vt:lpstr>
      <vt:lpstr>Технологии безопасной работы в сети</vt:lpstr>
      <vt:lpstr>Пять советов по безопасности при работе на общедоступном компьютере </vt:lpstr>
      <vt:lpstr>Программы-фильтры</vt:lpstr>
      <vt:lpstr>Программы-фильтры</vt:lpstr>
      <vt:lpstr>Программы-фильтры</vt:lpstr>
      <vt:lpstr>Программы-фильтры</vt:lpstr>
      <vt:lpstr>Программы-фильтры</vt:lpstr>
      <vt:lpstr>Презентация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ДЕТЕЙ  В ИНТЕРНЕТЕ</dc:title>
  <dc:creator>Маша</dc:creator>
  <cp:lastModifiedBy>Lenovo</cp:lastModifiedBy>
  <cp:revision>23</cp:revision>
  <dcterms:created xsi:type="dcterms:W3CDTF">2010-03-25T20:10:23Z</dcterms:created>
  <dcterms:modified xsi:type="dcterms:W3CDTF">2014-05-21T18:06:46Z</dcterms:modified>
</cp:coreProperties>
</file>