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9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A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5FFB-C9AC-4BC6-84E2-B86B4993B724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6347-ED12-45FA-97F4-EC1989F1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E300-CC76-4501-8A3D-4D0C4457F55E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1F7-02F3-43D1-BDCA-F20921302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DB85-2F27-4A1D-8B3C-DEAC425F5293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9366-3277-4DB4-93FD-79A449E73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857C-2BFD-4090-B15C-6233922094A9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336F-103A-4D8E-B45D-35569E271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DBC2-43BB-41B0-905E-8E96D18428E6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D9E3E-1F4B-48A3-8DE9-85D657D1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0BB8-5167-47FB-ABB1-9A49C0D85DC2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4AB7-2BBC-4A53-8C01-D4287B68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3522-A371-454B-97ED-5EAB9524D881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1FCE-8428-4A0D-80A8-7313CE56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A868-9821-4EE0-8CC9-FEEF383C17AD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CFFD-39BF-4673-B244-BA7F272B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BC72-A207-41FA-B743-64D222980531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17BC-70C3-4571-B066-9015002D1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2A1B-CF97-49F8-8879-FCD953FA2977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A8D0-CA14-4D5B-8C37-86ECF396B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524C-47D7-441B-B76F-587630ABEF0E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B876-189F-4D3E-A3BA-0564E8035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5EDAA-C8BB-4843-BD22-23BDC1F86FB3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2B944-1179-4C7E-AFE2-9FB3DEF17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8208912" cy="923330"/>
          </a:xfrm>
          <a:prstGeom prst="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Голосеменные растения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49413" y="3746500"/>
            <a:ext cx="57007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84313"/>
          <a:ext cx="9144000" cy="505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2456656"/>
                <a:gridCol w="2267744"/>
              </a:tblGrid>
              <a:tr h="45545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Черты сравнения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Сосна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Форма кроны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Пирамидальная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Овальная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Густота кроны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Густая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Редкая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Длина хвоинок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(сравните)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Короткие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Длинные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Количество хвоинок в пучке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Форма шишек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Удлиненные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Округлые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Отношение дерева к свету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Теневыносливое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Светолюбивое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Где начинаются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ветки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Низко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Высоко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Как называется лес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Ельник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Бор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Количество света в лесу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Мало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Много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Количество влаги в лесу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Много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Мало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61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Применение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дерева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" name="Заголовок 5"/>
          <p:cNvGrpSpPr>
            <a:grpSpLocks noGrp="1"/>
          </p:cNvGrpSpPr>
          <p:nvPr/>
        </p:nvGrpSpPr>
        <p:grpSpPr bwMode="auto">
          <a:xfrm>
            <a:off x="-128588" y="0"/>
            <a:ext cx="9394826" cy="1395413"/>
            <a:chOff x="-81" y="0"/>
            <a:chExt cx="5918" cy="879"/>
          </a:xfrm>
        </p:grpSpPr>
        <p:pic>
          <p:nvPicPr>
            <p:cNvPr id="22583" name="Заголов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81" y="0"/>
              <a:ext cx="5918" cy="879"/>
            </a:xfrm>
            <a:prstGeom prst="rect">
              <a:avLst/>
            </a:prstGeom>
            <a:noFill/>
          </p:spPr>
        </p:pic>
        <p:sp>
          <p:nvSpPr>
            <p:cNvPr id="22584" name="Text Box 56"/>
            <p:cNvSpPr txBox="1">
              <a:spLocks noChangeArrowheads="1"/>
            </p:cNvSpPr>
            <p:nvPr/>
          </p:nvSpPr>
          <p:spPr bwMode="auto">
            <a:xfrm>
              <a:off x="0" y="73"/>
              <a:ext cx="5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chemeClr val="bg1"/>
                  </a:solidFill>
                  <a:latin typeface="Calibri" pitchFamily="34" charset="0"/>
                </a:rPr>
                <a:t>Сравнительная характеристика ели и сосны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А вы за какую ёлку?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ель искусст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75" y="1468438"/>
            <a:ext cx="3206750" cy="4706937"/>
          </a:xfrm>
        </p:spPr>
      </p:pic>
      <p:pic>
        <p:nvPicPr>
          <p:cNvPr id="6" name="Рисунок 5" descr="ель 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8" y="1536700"/>
            <a:ext cx="2949575" cy="4437063"/>
          </a:xfrm>
          <a:prstGeom prst="rect">
            <a:avLst/>
          </a:prstGeom>
          <a:noFill/>
        </p:spPr>
      </p:pic>
      <p:pic>
        <p:nvPicPr>
          <p:cNvPr id="1026" name="Picture 2" descr="http://www.smolnews.ru/img/8818de456cdb59a8dee612ad2b9e28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75" y="3627438"/>
            <a:ext cx="3998913" cy="3041650"/>
          </a:xfrm>
          <a:prstGeom prst="rect">
            <a:avLst/>
          </a:prstGeom>
          <a:noFill/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 rot="-2725965">
            <a:off x="-147638" y="2378076"/>
            <a:ext cx="2093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Искусственная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 rot="-2404927">
            <a:off x="6183313" y="2341563"/>
            <a:ext cx="103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Живая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Сбережем лес!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берегите 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0225" y="1536700"/>
            <a:ext cx="4748213" cy="3236913"/>
          </a:xfrm>
        </p:spPr>
      </p:pic>
      <p:pic>
        <p:nvPicPr>
          <p:cNvPr id="24578" name="Picture 2" descr="http://krasnoyarsk.dkvartal.ru/system/images/news/000/345/273_x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536700"/>
            <a:ext cx="4400550" cy="3260725"/>
          </a:xfrm>
          <a:prstGeom prst="rect">
            <a:avLst/>
          </a:prstGeom>
          <a:noFill/>
        </p:spPr>
      </p:pic>
      <p:pic>
        <p:nvPicPr>
          <p:cNvPr id="6" name="Рисунок 5" descr="восстановление ельник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2651125"/>
            <a:ext cx="4303712" cy="4359275"/>
          </a:xfrm>
          <a:prstGeom prst="rect">
            <a:avLst/>
          </a:prstGeom>
          <a:noFill/>
        </p:spPr>
      </p:pic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5810250" y="5041900"/>
            <a:ext cx="3278188" cy="1614488"/>
            <a:chOff x="3660" y="3176"/>
            <a:chExt cx="2065" cy="1017"/>
          </a:xfrm>
        </p:grpSpPr>
        <p:pic>
          <p:nvPicPr>
            <p:cNvPr id="24583" name="Скругленный прямоугольник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60" y="3176"/>
              <a:ext cx="2065" cy="1017"/>
            </a:xfrm>
            <a:prstGeom prst="rect">
              <a:avLst/>
            </a:prstGeom>
            <a:noFill/>
          </p:spPr>
        </p:pic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784" y="3291"/>
              <a:ext cx="1821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На восстановление ельника нужно </a:t>
              </a:r>
            </a:p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100 лет!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274763" y="219075"/>
            <a:ext cx="6516687" cy="1390650"/>
            <a:chOff x="803" y="138"/>
            <a:chExt cx="4105" cy="876"/>
          </a:xfrm>
        </p:grpSpPr>
        <p:pic>
          <p:nvPicPr>
            <p:cNvPr id="2560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3" y="138"/>
              <a:ext cx="4105" cy="876"/>
            </a:xfrm>
            <a:prstGeom prst="rect">
              <a:avLst/>
            </a:prstGeom>
            <a:noFill/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884" y="210"/>
              <a:ext cx="394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400">
                  <a:solidFill>
                    <a:schemeClr val="bg1"/>
                  </a:solidFill>
                  <a:latin typeface="Calibri" pitchFamily="34" charset="0"/>
                </a:rPr>
                <a:t>        Лиственница</a:t>
              </a:r>
            </a:p>
          </p:txBody>
        </p:sp>
      </p:grpSp>
      <p:pic>
        <p:nvPicPr>
          <p:cNvPr id="4" name="Содержимое 3" descr="listvennic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" y="1731963"/>
            <a:ext cx="3578225" cy="4162425"/>
          </a:xfrm>
        </p:spPr>
      </p:pic>
      <p:pic>
        <p:nvPicPr>
          <p:cNvPr id="5" name="Рисунок 4" descr="listvennica_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7763" y="1755775"/>
            <a:ext cx="5376862" cy="4144963"/>
          </a:xfrm>
          <a:prstGeom prst="rect">
            <a:avLst/>
          </a:prstGeom>
          <a:noFill/>
        </p:spPr>
      </p:pic>
      <p:pic>
        <p:nvPicPr>
          <p:cNvPr id="6" name="Рисунок 5" descr="№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33375"/>
            <a:ext cx="527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68288" y="73025"/>
            <a:ext cx="8478837" cy="1390650"/>
            <a:chOff x="169" y="46"/>
            <a:chExt cx="5341" cy="876"/>
          </a:xfrm>
        </p:grpSpPr>
        <p:pic>
          <p:nvPicPr>
            <p:cNvPr id="2662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" y="46"/>
              <a:ext cx="5341" cy="876"/>
            </a:xfrm>
            <a:prstGeom prst="rect">
              <a:avLst/>
            </a:prstGeom>
            <a:noFill/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249" y="119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chemeClr val="bg1"/>
                  </a:solidFill>
                  <a:latin typeface="Calibri" pitchFamily="34" charset="0"/>
                </a:rPr>
                <a:t>Пихта и кедр</a:t>
              </a:r>
            </a:p>
          </p:txBody>
        </p:sp>
      </p:grpSp>
      <p:pic>
        <p:nvPicPr>
          <p:cNvPr id="4" name="Содержимое 3" descr="дерево пихт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" y="1822450"/>
            <a:ext cx="3267075" cy="4297363"/>
          </a:xfrm>
        </p:spPr>
      </p:pic>
      <p:pic>
        <p:nvPicPr>
          <p:cNvPr id="8" name="Рисунок 7" descr="кед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563" y="1822450"/>
            <a:ext cx="4479925" cy="4224338"/>
          </a:xfrm>
          <a:prstGeom prst="rect">
            <a:avLst/>
          </a:prstGeom>
          <a:noFill/>
        </p:spPr>
      </p:pic>
      <p:grpSp>
        <p:nvGrpSpPr>
          <p:cNvPr id="9" name="TextBox 8"/>
          <p:cNvGrpSpPr>
            <a:grpSpLocks/>
          </p:cNvGrpSpPr>
          <p:nvPr/>
        </p:nvGrpSpPr>
        <p:grpSpPr bwMode="auto">
          <a:xfrm>
            <a:off x="1616075" y="6003925"/>
            <a:ext cx="1389063" cy="757238"/>
            <a:chOff x="1018" y="3782"/>
            <a:chExt cx="875" cy="477"/>
          </a:xfrm>
        </p:grpSpPr>
        <p:pic>
          <p:nvPicPr>
            <p:cNvPr id="26630" name="TextBox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18" y="3782"/>
              <a:ext cx="875" cy="477"/>
            </a:xfrm>
            <a:prstGeom prst="rect">
              <a:avLst/>
            </a:prstGeom>
            <a:noFill/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156" y="3884"/>
              <a:ext cx="60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Пихта</a:t>
              </a:r>
            </a:p>
          </p:txBody>
        </p:sp>
      </p:grpSp>
      <p:grpSp>
        <p:nvGrpSpPr>
          <p:cNvPr id="10" name="TextBox 9"/>
          <p:cNvGrpSpPr>
            <a:grpSpLocks/>
          </p:cNvGrpSpPr>
          <p:nvPr/>
        </p:nvGrpSpPr>
        <p:grpSpPr bwMode="auto">
          <a:xfrm>
            <a:off x="5145088" y="6003925"/>
            <a:ext cx="3713162" cy="757238"/>
            <a:chOff x="3241" y="3782"/>
            <a:chExt cx="2339" cy="477"/>
          </a:xfrm>
        </p:grpSpPr>
        <p:pic>
          <p:nvPicPr>
            <p:cNvPr id="26633" name="TextBox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1" y="3782"/>
              <a:ext cx="2339" cy="477"/>
            </a:xfrm>
            <a:prstGeom prst="rect">
              <a:avLst/>
            </a:prstGeom>
            <a:noFill/>
          </p:spPr>
        </p:pic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3379" y="3884"/>
              <a:ext cx="208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Кедр (сосна сибирская)</a:t>
              </a:r>
            </a:p>
          </p:txBody>
        </p:sp>
      </p:grpSp>
      <p:pic>
        <p:nvPicPr>
          <p:cNvPr id="11" name="Рисунок 10" descr="№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188913"/>
            <a:ext cx="7191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№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188913"/>
            <a:ext cx="66198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 descr="пихт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79650" y="1206500"/>
            <a:ext cx="2189163" cy="3305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инкго билоба – природный ноотроп и реликтовый источник здоровья и бодр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3095625" cy="2324101"/>
          </a:xfrm>
          <a:prstGeom prst="rect">
            <a:avLst/>
          </a:prstGeom>
          <a:noFill/>
        </p:spPr>
      </p:pic>
      <p:pic>
        <p:nvPicPr>
          <p:cNvPr id="1030" name="Picture 6" descr="Дерево гинкго в апреле, июне, октябре и ноябре. Шёнбрунн, Вена, Авст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29000"/>
            <a:ext cx="7620000" cy="25241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797040"/>
          </a:xfrm>
        </p:spPr>
        <p:txBody>
          <a:bodyPr/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Гинкго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</a:rPr>
              <a:t>билоба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 тайг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1579563"/>
            <a:ext cx="7783513" cy="4003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Сибирская тайга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uke[fh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1650" y="4559300"/>
            <a:ext cx="2066925" cy="2006600"/>
          </a:xfrm>
        </p:spPr>
      </p:pic>
      <p:pic>
        <p:nvPicPr>
          <p:cNvPr id="5" name="Рисунок 4" descr="ти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4559300"/>
            <a:ext cx="2962275" cy="2043113"/>
          </a:xfrm>
          <a:prstGeom prst="rect">
            <a:avLst/>
          </a:prstGeom>
          <a:noFill/>
        </p:spPr>
      </p:pic>
      <p:pic>
        <p:nvPicPr>
          <p:cNvPr id="6" name="Рисунок 5" descr="олен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2013" y="4559300"/>
            <a:ext cx="2992437" cy="2060575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292725" y="1700213"/>
            <a:ext cx="2303463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79388" y="4652963"/>
            <a:ext cx="2592387" cy="19446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Применение хвойных растений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 descr="пиломатериа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8" y="1420813"/>
            <a:ext cx="2840037" cy="2249487"/>
          </a:xfrm>
        </p:spPr>
      </p:pic>
      <p:pic>
        <p:nvPicPr>
          <p:cNvPr id="25604" name="Picture 4" descr="http://www.wikihow.com/images/9/92/Folder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0" y="1420813"/>
            <a:ext cx="2857500" cy="2266950"/>
          </a:xfrm>
          <a:prstGeom prst="rect">
            <a:avLst/>
          </a:prstGeom>
          <a:noFill/>
        </p:spPr>
      </p:pic>
      <p:pic>
        <p:nvPicPr>
          <p:cNvPr id="25606" name="Picture 6" descr="http://www.satoc.ru/xvoinie/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803525"/>
            <a:ext cx="2316163" cy="2835275"/>
          </a:xfrm>
          <a:prstGeom prst="rect">
            <a:avLst/>
          </a:prstGeom>
          <a:noFill/>
        </p:spPr>
      </p:pic>
      <p:pic>
        <p:nvPicPr>
          <p:cNvPr id="25608" name="Picture 8" descr="http://img1.liveinternet.ru/images/attach/c/5/88/297/88297821_kedrovuye_oreh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16438"/>
            <a:ext cx="2779713" cy="2195512"/>
          </a:xfrm>
          <a:prstGeom prst="rect">
            <a:avLst/>
          </a:prstGeom>
          <a:noFill/>
        </p:spPr>
      </p:pic>
      <p:pic>
        <p:nvPicPr>
          <p:cNvPr id="25610" name="Picture 10" descr="http://s3.images.drive2.ru/car.journal.photos/7800/000/000/0e0/616/88ccc889917e5e10-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4846638"/>
            <a:ext cx="1347787" cy="1670050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20148302">
            <a:off x="5303838" y="2846388"/>
            <a:ext cx="792162" cy="576262"/>
          </a:xfrm>
          <a:prstGeom prst="rightArrow">
            <a:avLst/>
          </a:prstGeom>
          <a:solidFill>
            <a:srgbClr val="156A0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00272">
            <a:off x="5302250" y="4930775"/>
            <a:ext cx="792163" cy="576263"/>
          </a:xfrm>
          <a:prstGeom prst="rightArrow">
            <a:avLst/>
          </a:prstGeom>
          <a:solidFill>
            <a:srgbClr val="156A0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2831179">
            <a:off x="2792413" y="2808288"/>
            <a:ext cx="792162" cy="576262"/>
          </a:xfrm>
          <a:prstGeom prst="rightArrow">
            <a:avLst/>
          </a:prstGeom>
          <a:solidFill>
            <a:srgbClr val="156A0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9475782">
            <a:off x="2706688" y="4852988"/>
            <a:ext cx="792162" cy="576262"/>
          </a:xfrm>
          <a:prstGeom prst="rightArrow">
            <a:avLst/>
          </a:prstGeom>
          <a:solidFill>
            <a:srgbClr val="156A0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Отгадайте деревья по силуэ</a:t>
            </a:r>
            <a:r>
              <a:rPr lang="ru-RU" dirty="0" smtClean="0">
                <a:solidFill>
                  <a:schemeClr val="bg1"/>
                </a:solidFill>
              </a:rPr>
              <a:t>там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№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4850" y="1481138"/>
            <a:ext cx="1682750" cy="2816225"/>
          </a:xfrm>
        </p:spPr>
      </p:pic>
      <p:pic>
        <p:nvPicPr>
          <p:cNvPr id="5" name="Рисунок 4" descr="№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1481138"/>
            <a:ext cx="1920875" cy="2798762"/>
          </a:xfrm>
          <a:prstGeom prst="rect">
            <a:avLst/>
          </a:prstGeom>
          <a:noFill/>
        </p:spPr>
      </p:pic>
      <p:pic>
        <p:nvPicPr>
          <p:cNvPr id="6" name="Рисунок 5" descr="№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3788" y="1481138"/>
            <a:ext cx="1912937" cy="2743200"/>
          </a:xfrm>
          <a:prstGeom prst="rect">
            <a:avLst/>
          </a:prstGeom>
          <a:noFill/>
        </p:spPr>
      </p:pic>
      <p:pic>
        <p:nvPicPr>
          <p:cNvPr id="7" name="Рисунок 6" descr="№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1481138"/>
            <a:ext cx="1754188" cy="2743200"/>
          </a:xfrm>
          <a:prstGeom prst="rect">
            <a:avLst/>
          </a:prstGeom>
          <a:noFill/>
        </p:spPr>
      </p:pic>
      <p:pic>
        <p:nvPicPr>
          <p:cNvPr id="8" name="Рисунок 7" descr="№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5525" y="1481138"/>
            <a:ext cx="1512888" cy="2786062"/>
          </a:xfrm>
          <a:prstGeom prst="rect">
            <a:avLst/>
          </a:prstGeom>
          <a:noFill/>
        </p:spPr>
      </p:pic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9213" y="4621213"/>
            <a:ext cx="2054225" cy="1103312"/>
            <a:chOff x="31" y="2911"/>
            <a:chExt cx="1294" cy="695"/>
          </a:xfrm>
        </p:grpSpPr>
        <p:pic>
          <p:nvPicPr>
            <p:cNvPr id="29705" name="Скругленный прямоугольник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" y="2911"/>
              <a:ext cx="1294" cy="695"/>
            </a:xfrm>
            <a:prstGeom prst="rect">
              <a:avLst/>
            </a:prstGeom>
            <a:noFill/>
          </p:spPr>
        </p:pic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137" y="3046"/>
              <a:ext cx="108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Лиственница</a:t>
              </a: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1852613" y="5187950"/>
            <a:ext cx="2049462" cy="1041400"/>
            <a:chOff x="1167" y="3268"/>
            <a:chExt cx="1291" cy="656"/>
          </a:xfrm>
        </p:grpSpPr>
        <p:pic>
          <p:nvPicPr>
            <p:cNvPr id="29708" name="Скругленный прямоугольник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67" y="3268"/>
              <a:ext cx="1291" cy="656"/>
            </a:xfrm>
            <a:prstGeom prst="rect">
              <a:avLst/>
            </a:prstGeom>
            <a:noFill/>
          </p:spPr>
        </p:pic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1271" y="3364"/>
              <a:ext cx="108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Пихта</a:t>
              </a:r>
            </a:p>
          </p:txBody>
        </p:sp>
      </p:grpSp>
      <p:grpSp>
        <p:nvGrpSpPr>
          <p:cNvPr id="11" name="Скругленный прямоугольник 10"/>
          <p:cNvGrpSpPr>
            <a:grpSpLocks/>
          </p:cNvGrpSpPr>
          <p:nvPr/>
        </p:nvGrpSpPr>
        <p:grpSpPr bwMode="auto">
          <a:xfrm>
            <a:off x="3651250" y="4608513"/>
            <a:ext cx="2047875" cy="1042987"/>
            <a:chOff x="2300" y="2903"/>
            <a:chExt cx="1290" cy="657"/>
          </a:xfrm>
        </p:grpSpPr>
        <p:pic>
          <p:nvPicPr>
            <p:cNvPr id="29711" name="Скругленный прямоугольник 1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00" y="2903"/>
              <a:ext cx="1290" cy="657"/>
            </a:xfrm>
            <a:prstGeom prst="rect">
              <a:avLst/>
            </a:prstGeom>
            <a:noFill/>
          </p:spPr>
        </p:pic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2405" y="3001"/>
              <a:ext cx="108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Кедр</a:t>
              </a:r>
            </a:p>
          </p:txBody>
        </p:sp>
      </p:grpSp>
      <p:grpSp>
        <p:nvGrpSpPr>
          <p:cNvPr id="12" name="Скругленный прямоугольник 11"/>
          <p:cNvGrpSpPr>
            <a:grpSpLocks/>
          </p:cNvGrpSpPr>
          <p:nvPr/>
        </p:nvGrpSpPr>
        <p:grpSpPr bwMode="auto">
          <a:xfrm>
            <a:off x="5449888" y="5187950"/>
            <a:ext cx="2054225" cy="1041400"/>
            <a:chOff x="3433" y="3268"/>
            <a:chExt cx="1294" cy="656"/>
          </a:xfrm>
        </p:grpSpPr>
        <p:pic>
          <p:nvPicPr>
            <p:cNvPr id="29714" name="Скругленный прямоугольник 11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33" y="3268"/>
              <a:ext cx="1294" cy="656"/>
            </a:xfrm>
            <a:prstGeom prst="rect">
              <a:avLst/>
            </a:prstGeom>
            <a:noFill/>
          </p:spPr>
        </p:pic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3539" y="3364"/>
              <a:ext cx="108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Сосна</a:t>
              </a:r>
            </a:p>
          </p:txBody>
        </p:sp>
      </p:grp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7218363" y="4681538"/>
            <a:ext cx="2047875" cy="1042987"/>
            <a:chOff x="4547" y="2949"/>
            <a:chExt cx="1290" cy="657"/>
          </a:xfrm>
        </p:grpSpPr>
        <p:pic>
          <p:nvPicPr>
            <p:cNvPr id="29717" name="Скругленный прямоугольник 12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7" y="2949"/>
              <a:ext cx="1290" cy="657"/>
            </a:xfrm>
            <a:prstGeom prst="rect">
              <a:avLst/>
            </a:prstGeom>
            <a:noFill/>
          </p:spPr>
        </p:pic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4650" y="3046"/>
              <a:ext cx="108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FFFFFF"/>
                  </a:solidFill>
                  <a:latin typeface="Calibri" pitchFamily="34" charset="0"/>
                </a:rPr>
                <a:t>Ель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0879 0.00261 -0.01689 0.00834 -0.02222 C 0.01112 -0.03287 0.0073 -0.0199 0.0132 -0.03333 C 0.02014 -0.0493 0.02362 -0.06805 0.0382 -0.07453 C 0.04184 -0.07777 0.0448 -0.08055 0.04896 -0.0824 C 0.06598 -0.09838 0.08768 -0.11018 0.1073 -0.11898 C 0.11094 -0.12245 0.11407 -0.12291 0.11789 -0.12523 C 0.12553 -0.13009 0.13125 -0.13379 0.13941 -0.13634 C 0.14341 -0.1375 0.1474 -0.13796 0.15122 -0.13958 C 0.15556 -0.14166 0.16094 -0.1449 0.16563 -0.14583 C 0.1724 -0.14722 0.17622 -0.14676 0.1823 -0.14907 C 0.19289 -0.15301 0.20348 -0.15602 0.21441 -0.15856 C 0.34532 -0.1581 0.47639 -0.15787 0.6073 -0.15694 C 0.63178 -0.15671 0.65 -0.13333 0.67153 -0.12222 C 0.67605 -0.11597 0.68143 -0.11389 0.68698 -0.10949 C 0.69514 -0.10301 0.70139 -0.09676 0.71077 -0.09352 C 0.71563 -0.08935 0.71962 -0.08495 0.725 -0.0824 C 0.73455 -0.07338 0.73056 -0.07708 0.73698 -0.07129 C 0.7382 -0.07014 0.74063 -0.06805 0.74063 -0.06805 C 0.74323 -0.06273 0.74601 -0.05902 0.75 -0.05555 C 0.75573 -0.04398 0.75278 -0.04861 0.75834 -0.0412 C 0.76059 -0.03264 0.76181 -0.02708 0.76667 -0.0206 C 0.76754 -0.01736 0.76823 -0.01435 0.7691 -0.01111 C 0.76997 -0.0074 0.77396 -0.00139 0.77396 -0.00139 C 0.77518 0.0044 0.77448 0.00186 0.77622 0.00648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737 C 0.00104 0.00023 0.00243 0.00856 0.01042 0.02268 C 0.01215 0.03125 0.01059 0.02638 0.01615 0.03611 C 0.02205 0.04629 0.02795 0.05648 0.03368 0.06666 C 0.04306 0.08287 0.0375 0.0699 0.0441 0.07754 C 0.04549 0.07916 0.04618 0.08171 0.04774 0.0831 C 0.05 0.08541 0.0533 0.08657 0.0559 0.08865 C 0.05851 0.09351 0.06059 0.0949 0.0651 0.09675 C 0.07778 0.1074 0.09358 0.11088 0.10712 0.11921 C 0.11285 0.11851 0.11892 0.11851 0.12465 0.11759 C 0.13108 0.11643 0.13698 0.11134 0.14323 0.10925 C 0.1474 0.10578 0.15243 0.103 0.15729 0.10092 C 0.16892 0.09097 0.19167 0.0831 0.19688 0.06504 C 0.19948 0.05625 0.20104 0.04675 0.2026 0.03773 C 0.20868 0.003 0.2026 -0.03287 0.2026 -0.06806 " pathEditMode="relative" rAng="0" ptsTypes="ff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5.18519E-6 C 0.00242 -0.00325 0.00607 -0.00533 0.00711 -0.0095 C 0.00954 -0.01922 0.0111 -0.02501 0.01544 -0.03334 C 0.01979 -0.05047 0.03888 -0.06413 0.05121 -0.06829 C 0.05798 -0.07524 0.07135 -0.08056 0.07968 -0.08427 C 0.08367 -0.08612 0.08524 -0.08566 0.08923 -0.08728 C 0.09166 -0.0882 0.09635 -0.09052 0.09635 -0.09052 C 0.16492 -0.0889 0.146 -0.097 0.17499 -0.08589 C 0.17742 -0.0838 0.18055 -0.08265 0.18211 -0.07941 C 0.18298 -0.07778 0.1835 -0.07593 0.18454 -0.07478 C 0.18663 -0.07246 0.1894 -0.072 0.19166 -0.06991 C 0.21666 -0.02292 0.20242 0.05208 0.20242 0.09999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8.51852E-6 C 0.00452 0.00624 0.00417 0.01226 0.00573 0.0206 C 0.00539 0.04328 0.00556 0.0662 0.00452 0.08888 C 0.004 0.10092 -0.00954 0.11527 -0.01805 0.11573 C -0.05538 0.11736 -0.09253 0.11851 -0.12986 0.11898 C -0.17864 0.11944 -0.22743 0.12013 -0.27621 0.1206 C -0.30868 0.12013 -0.34131 0.1199 -0.37378 0.11898 C -0.37899 0.11874 -0.38437 0.11458 -0.3894 0.11273 C -0.39166 0.1118 -0.3967 0.10948 -0.3967 0.10948 C -0.40364 0.103 -0.40746 0.09953 -0.41545 0.09675 C -0.42534 0.08796 -0.43715 0.08356 -0.44878 0.08078 C -0.46145 0.07453 -0.47447 0.06898 -0.48697 0.0618 C -0.49392 0.05786 -0.50312 0.04814 -0.51076 0.04606 C -0.51197 0.04444 -0.51302 0.04259 -0.51423 0.0412 C -0.51579 0.03935 -0.5177 0.03819 -0.51909 0.03634 C -0.52499 0.0287 -0.52864 0.01874 -0.53454 0.01111 C -0.53576 0.00648 -0.53749 0.00092 -0.53923 -0.00325 C -0.54062 -0.00672 -0.54409 -0.01274 -0.54409 -0.01274 C -0.54548 -0.01991 -0.55034 -0.03519 -0.55364 -0.04144 C -0.55642 -0.04677 -0.55902 -0.04908 -0.56076 -0.05556 C -0.56197 -0.07593 -0.56145 -0.07709 -0.56909 -0.09214 C -0.57152 -0.09677 -0.57864 -0.10325 -0.57864 -0.10325 C -0.58177 -0.09653 -0.5809 -0.10024 -0.5809 -0.0921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-0.00226 -0.01181 -0.0066 -0.02084 -0.01198 -0.0301 C -0.01337 -0.03612 -0.0158 -0.04028 -0.02031 -0.04283 C -0.02257 -0.04422 -0.02743 -0.04607 -0.02743 -0.04607 C -0.0316 -0.05 -0.03594 -0.05047 -0.04045 -0.05394 C -0.04809 -0.05973 -0.0559 -0.06574 -0.06424 -0.06991 C -0.07431 -0.075 -0.08576 -0.07732 -0.09531 -0.08426 C -0.10017 -0.08774 -0.10469 -0.09306 -0.10955 -0.09676 C -0.1184 -0.10348 -0.12726 -0.10996 -0.13576 -0.1176 C -0.13837 -0.11991 -0.14583 -0.12107 -0.14878 -0.12223 C -0.25955 -0.12153 -0.35503 -0.10857 -0.45833 -0.12871 C -0.47257 -0.12848 -0.54184 -0.1507 -0.56788 -0.1176 C -0.57205 -0.10649 -0.57552 -0.09468 -0.58212 -0.08565 C -0.58594 -0.06088 -0.58437 -0.03426 -0.5809 -0.00949 C -0.57934 0.00208 -0.57413 0.01365 -0.57378 0.02546 C -0.57344 0.0412 -0.57378 0.05717 -0.57378 0.07291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07963"/>
            <a:ext cx="8877300" cy="644842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1357298"/>
            <a:ext cx="7344816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200150" y="231775"/>
            <a:ext cx="6773863" cy="1030288"/>
            <a:chOff x="756" y="146"/>
            <a:chExt cx="4267" cy="649"/>
          </a:xfrm>
        </p:grpSpPr>
        <p:pic>
          <p:nvPicPr>
            <p:cNvPr id="30725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146"/>
              <a:ext cx="4267" cy="649"/>
            </a:xfrm>
            <a:prstGeom prst="rect">
              <a:avLst/>
            </a:prstGeom>
            <a:noFill/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839" y="300"/>
              <a:ext cx="410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Тема исследования: </a:t>
              </a:r>
            </a:p>
          </p:txBody>
        </p:sp>
      </p:grpSp>
      <p:sp>
        <p:nvSpPr>
          <p:cNvPr id="30728" name="TextBox 2"/>
          <p:cNvSpPr txBox="1">
            <a:spLocks noChangeArrowheads="1"/>
          </p:cNvSpPr>
          <p:nvPr/>
        </p:nvSpPr>
        <p:spPr bwMode="auto">
          <a:xfrm>
            <a:off x="1116013" y="1428750"/>
            <a:ext cx="7056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Голосеменные растения</a:t>
            </a:r>
          </a:p>
        </p:txBody>
      </p:sp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2643188" y="2786063"/>
            <a:ext cx="5064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надо было узнать: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643314"/>
            <a:ext cx="2357454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Строение</a:t>
            </a:r>
          </a:p>
        </p:txBody>
      </p:sp>
      <p:grpSp>
        <p:nvGrpSpPr>
          <p:cNvPr id="12" name="Скругленный прямоугольник 11"/>
          <p:cNvGrpSpPr>
            <a:grpSpLocks/>
          </p:cNvGrpSpPr>
          <p:nvPr/>
        </p:nvGrpSpPr>
        <p:grpSpPr bwMode="auto">
          <a:xfrm>
            <a:off x="341313" y="4895850"/>
            <a:ext cx="2749550" cy="1181100"/>
            <a:chOff x="215" y="3084"/>
            <a:chExt cx="1732" cy="744"/>
          </a:xfrm>
        </p:grpSpPr>
        <p:pic>
          <p:nvPicPr>
            <p:cNvPr id="30733" name="Скругленный прямоугольник 1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" y="3084"/>
              <a:ext cx="1732" cy="744"/>
            </a:xfrm>
            <a:prstGeom prst="rect">
              <a:avLst/>
            </a:prstGeom>
            <a:noFill/>
          </p:spPr>
        </p:pic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23" y="3186"/>
              <a:ext cx="151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Представители</a:t>
              </a:r>
            </a:p>
          </p:txBody>
        </p:sp>
      </p:grp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3255963" y="3529013"/>
            <a:ext cx="2700337" cy="1176337"/>
            <a:chOff x="2051" y="2223"/>
            <a:chExt cx="1701" cy="741"/>
          </a:xfrm>
        </p:grpSpPr>
        <p:pic>
          <p:nvPicPr>
            <p:cNvPr id="30736" name="Скругленный прямоугольник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1" y="2223"/>
              <a:ext cx="1701" cy="741"/>
            </a:xfrm>
            <a:prstGeom prst="rect">
              <a:avLst/>
            </a:prstGeom>
            <a:noFill/>
          </p:spPr>
        </p:pic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2189" y="2324"/>
              <a:ext cx="142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Жизнедеятель-ность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3428992" y="5072074"/>
            <a:ext cx="2357454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Значение в природе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28184" y="3645024"/>
            <a:ext cx="2357454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обитают</a:t>
            </a:r>
          </a:p>
        </p:txBody>
      </p:sp>
      <p:grpSp>
        <p:nvGrpSpPr>
          <p:cNvPr id="16" name="Скругленный прямоугольник 15"/>
          <p:cNvGrpSpPr>
            <a:grpSpLocks/>
          </p:cNvGrpSpPr>
          <p:nvPr/>
        </p:nvGrpSpPr>
        <p:grpSpPr bwMode="auto">
          <a:xfrm>
            <a:off x="6102350" y="4968875"/>
            <a:ext cx="2608263" cy="1182688"/>
            <a:chOff x="3844" y="3130"/>
            <a:chExt cx="1643" cy="745"/>
          </a:xfrm>
        </p:grpSpPr>
        <p:pic>
          <p:nvPicPr>
            <p:cNvPr id="30745" name="Скругленный прямоугольник 1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4" y="3130"/>
              <a:ext cx="1643" cy="745"/>
            </a:xfrm>
            <a:prstGeom prst="rect">
              <a:avLst/>
            </a:prstGeom>
            <a:noFill/>
          </p:spPr>
        </p:pic>
        <p:sp>
          <p:nvSpPr>
            <p:cNvPr id="30746" name="Text Box 26"/>
            <p:cNvSpPr txBox="1">
              <a:spLocks noChangeArrowheads="1"/>
            </p:cNvSpPr>
            <p:nvPr/>
          </p:nvSpPr>
          <p:spPr bwMode="auto">
            <a:xfrm>
              <a:off x="3952" y="3232"/>
              <a:ext cx="14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Роль в жизни человека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синт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3822700"/>
            <a:ext cx="3455987" cy="2932113"/>
          </a:xfrm>
          <a:prstGeom prst="rect">
            <a:avLst/>
          </a:prstGeom>
          <a:noFill/>
        </p:spPr>
      </p:pic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701675" y="1944688"/>
            <a:ext cx="7808913" cy="2341562"/>
            <a:chOff x="442" y="1225"/>
            <a:chExt cx="4919" cy="1475"/>
          </a:xfrm>
        </p:grpSpPr>
        <p:pic>
          <p:nvPicPr>
            <p:cNvPr id="14338" name="Скругленный 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" y="1225"/>
              <a:ext cx="4919" cy="1475"/>
            </a:xfrm>
            <a:prstGeom prst="rect">
              <a:avLst/>
            </a:prstGeom>
            <a:noFill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86" y="1362"/>
              <a:ext cx="4634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Рисунок 4" descr="fotosintez-300x2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3754438"/>
            <a:ext cx="3024187" cy="2890837"/>
          </a:xfrm>
          <a:prstGeom prst="rect">
            <a:avLst/>
          </a:prstGeom>
          <a:noFill/>
        </p:spPr>
      </p:pic>
      <p:pic>
        <p:nvPicPr>
          <p:cNvPr id="7" name="Рисунок 6" descr="хлоропласты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3822700"/>
            <a:ext cx="3230562" cy="2803525"/>
          </a:xfrm>
          <a:prstGeom prst="rect">
            <a:avLst/>
          </a:prstGeom>
          <a:noFill/>
        </p:spPr>
      </p:pic>
      <p:sp>
        <p:nvSpPr>
          <p:cNvPr id="1434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08050"/>
            <a:ext cx="8229600" cy="4525963"/>
          </a:xfrm>
        </p:spPr>
        <p:txBody>
          <a:bodyPr/>
          <a:lstStyle/>
          <a:p>
            <a:endParaRPr lang="ru-RU" smtClean="0"/>
          </a:p>
          <a:p>
            <a:endParaRPr lang="ru-RU" b="1" smtClean="0"/>
          </a:p>
          <a:p>
            <a:r>
              <a:rPr lang="ru-RU" b="1" smtClean="0"/>
              <a:t>О каком процессе здесь говорится?</a:t>
            </a:r>
          </a:p>
          <a:p>
            <a:r>
              <a:rPr lang="ru-RU" b="1" smtClean="0"/>
              <a:t>О каком зеленом зернышке идет речь? </a:t>
            </a:r>
          </a:p>
          <a:p>
            <a:r>
              <a:rPr lang="ru-RU" b="1" smtClean="0"/>
              <a:t>Как они правят жизнью на Земле?</a:t>
            </a:r>
          </a:p>
        </p:txBody>
      </p:sp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-128588" y="-66675"/>
            <a:ext cx="9394826" cy="2024063"/>
            <a:chOff x="-81" y="-42"/>
            <a:chExt cx="5918" cy="1275"/>
          </a:xfrm>
        </p:grpSpPr>
        <p:pic>
          <p:nvPicPr>
            <p:cNvPr id="14344" name="Заголовок 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81" y="-42"/>
              <a:ext cx="5918" cy="1275"/>
            </a:xfrm>
            <a:prstGeom prst="rect">
              <a:avLst/>
            </a:prstGeom>
            <a:noFill/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0" y="119"/>
              <a:ext cx="576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chemeClr val="bg1"/>
                  </a:solidFill>
                  <a:latin typeface="Calibri" pitchFamily="34" charset="0"/>
                </a:rPr>
                <a:t>Расшифруйте изречение: </a:t>
              </a:r>
              <a:br>
                <a:rPr lang="ru-RU" sz="360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ru-RU" sz="3600">
                  <a:solidFill>
                    <a:schemeClr val="bg1"/>
                  </a:solidFill>
                  <a:latin typeface="Calibri" pitchFamily="34" charset="0"/>
                </a:rPr>
                <a:t>«Двое правят жизнью на Земле: </a:t>
              </a:r>
              <a:br>
                <a:rPr lang="ru-RU" sz="360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ru-RU" sz="3600">
                  <a:solidFill>
                    <a:schemeClr val="bg1"/>
                  </a:solidFill>
                  <a:latin typeface="Calibri" pitchFamily="34" charset="0"/>
                </a:rPr>
                <a:t>красное солнышко да зеленое зернышко» 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Домашнее задан</a:t>
            </a:r>
            <a:r>
              <a:rPr lang="ru-RU" dirty="0" smtClean="0">
                <a:solidFill>
                  <a:schemeClr val="bg1"/>
                </a:solidFill>
              </a:rPr>
              <a:t>ие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95263" y="1358900"/>
            <a:ext cx="8613775" cy="4902200"/>
            <a:chOff x="123" y="856"/>
            <a:chExt cx="5426" cy="3088"/>
          </a:xfrm>
        </p:grpSpPr>
        <p:pic>
          <p:nvPicPr>
            <p:cNvPr id="31748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" y="856"/>
              <a:ext cx="5426" cy="3088"/>
            </a:xfrm>
            <a:prstGeom prst="rect">
              <a:avLst/>
            </a:prstGeom>
            <a:noFill/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88" y="1008"/>
              <a:ext cx="5184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Параграф 16 учебника, вопросы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 Задания к п.16 в тетради с печатной основой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Закончить заполнение таблицы (графу «Применение»)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Подготовить сообщение о получении бумаги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Подготовить сообщение и презентацию о применении лиственницы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xn--80aqafcrtq.cc/img/4/7/4/%D0%97%D0%B0%D1%8F%D1%86,%20%D0%BA%D1%80%D0%BE%D0%BB%D0%B8%D0%BA,%20%D0%BD%D0%BE%D0%B2%D1%8B%D0%B9%20%D0%B3%D0%BE%D0%B4,%20%D0%B5%D0%BB%D0%BA%D0%B0,%20%D1%81%D0%BD%D0%B5%D0%B3,%20%D0%B7%D0%B2%D0%B5%D0%B7%D0%B4%D0%B0,%20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2378075"/>
            <a:ext cx="5419725" cy="3479800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701675"/>
            <a:ext cx="6761163" cy="2998788"/>
          </a:xfrm>
          <a:prstGeom prst="rect">
            <a:avLst/>
          </a:prstGeom>
          <a:noFill/>
        </p:spPr>
      </p:pic>
      <p:sp>
        <p:nvSpPr>
          <p:cNvPr id="32771" name="AutoShape 2" descr="http://patstalom.com/uploads/images/7/8/a/4/30/eb0cba39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95263" y="463550"/>
            <a:ext cx="8893175" cy="1620838"/>
            <a:chOff x="123" y="292"/>
            <a:chExt cx="5602" cy="1021"/>
          </a:xfrm>
        </p:grpSpPr>
        <p:pic>
          <p:nvPicPr>
            <p:cNvPr id="1536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" y="292"/>
              <a:ext cx="5602" cy="1021"/>
            </a:xfrm>
            <a:prstGeom prst="rect">
              <a:avLst/>
            </a:prstGeom>
            <a:noFill/>
          </p:spPr>
        </p:pic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204" y="482"/>
              <a:ext cx="544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chemeClr val="bg1"/>
                  </a:solidFill>
                  <a:latin typeface="Calibri" pitchFamily="34" charset="0"/>
                </a:rPr>
                <a:t>Что будет, если все растения вдруг погибнут?</a:t>
              </a:r>
            </a:p>
          </p:txBody>
        </p:sp>
      </p:grpSp>
      <p:pic>
        <p:nvPicPr>
          <p:cNvPr id="4" name="Содержимое 3" descr="пищевая цепь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1013" y="2524125"/>
            <a:ext cx="8181975" cy="2713038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11150" y="158750"/>
            <a:ext cx="8509000" cy="1395413"/>
            <a:chOff x="196" y="100"/>
            <a:chExt cx="5360" cy="879"/>
          </a:xfrm>
        </p:grpSpPr>
        <p:pic>
          <p:nvPicPr>
            <p:cNvPr id="1638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" y="100"/>
              <a:ext cx="5360" cy="879"/>
            </a:xfrm>
            <a:prstGeom prst="rect">
              <a:avLst/>
            </a:prstGeom>
            <a:noFill/>
          </p:spPr>
        </p:pic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chemeClr val="bg1"/>
                  </a:solidFill>
                  <a:latin typeface="Calibri" pitchFamily="34" charset="0"/>
                </a:rPr>
                <a:t>Растения каких групп изображены?</a:t>
              </a:r>
            </a:p>
          </p:txBody>
        </p:sp>
      </p:grpSp>
      <p:pic>
        <p:nvPicPr>
          <p:cNvPr id="4" name="Рисунок 3" descr="Спироги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1749425"/>
            <a:ext cx="2622550" cy="2359025"/>
          </a:xfrm>
          <a:prstGeom prst="rect">
            <a:avLst/>
          </a:prstGeom>
          <a:noFill/>
        </p:spPr>
      </p:pic>
      <p:pic>
        <p:nvPicPr>
          <p:cNvPr id="6" name="Рисунок 5" descr="кукушкин лен одиноч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8763" y="1749425"/>
            <a:ext cx="3114675" cy="2389188"/>
          </a:xfrm>
          <a:prstGeom prst="rect">
            <a:avLst/>
          </a:prstGeom>
          <a:noFill/>
        </p:spPr>
      </p:pic>
      <p:pic>
        <p:nvPicPr>
          <p:cNvPr id="7" name="Рисунок 6" descr="paporotnik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0438" y="1749425"/>
            <a:ext cx="3060700" cy="2352675"/>
          </a:xfrm>
          <a:prstGeom prst="rect">
            <a:avLst/>
          </a:prstGeom>
          <a:noFill/>
        </p:spPr>
      </p:pic>
      <p:grpSp>
        <p:nvGrpSpPr>
          <p:cNvPr id="8" name="Скругленный прямоугольник 7"/>
          <p:cNvGrpSpPr>
            <a:grpSpLocks/>
          </p:cNvGrpSpPr>
          <p:nvPr/>
        </p:nvGrpSpPr>
        <p:grpSpPr bwMode="auto">
          <a:xfrm>
            <a:off x="122238" y="4322763"/>
            <a:ext cx="2554287" cy="1041400"/>
            <a:chOff x="77" y="2723"/>
            <a:chExt cx="1609" cy="656"/>
          </a:xfrm>
        </p:grpSpPr>
        <p:pic>
          <p:nvPicPr>
            <p:cNvPr id="16391" name="Скругленный прямоугольник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" y="2723"/>
              <a:ext cx="1609" cy="656"/>
            </a:xfrm>
            <a:prstGeom prst="rect">
              <a:avLst/>
            </a:prstGeom>
            <a:noFill/>
          </p:spPr>
        </p:pic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183" y="2819"/>
              <a:ext cx="1403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3144838" y="4322763"/>
            <a:ext cx="2554287" cy="1041400"/>
            <a:chOff x="1981" y="2723"/>
            <a:chExt cx="1609" cy="656"/>
          </a:xfrm>
        </p:grpSpPr>
        <p:pic>
          <p:nvPicPr>
            <p:cNvPr id="16394" name="Скругленный прямоугольник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81" y="2723"/>
              <a:ext cx="1609" cy="656"/>
            </a:xfrm>
            <a:prstGeom prst="rect">
              <a:avLst/>
            </a:prstGeom>
            <a:noFill/>
          </p:spPr>
        </p:pic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088" y="2819"/>
              <a:ext cx="1403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6242050" y="4322763"/>
            <a:ext cx="2554288" cy="1041400"/>
            <a:chOff x="3932" y="2723"/>
            <a:chExt cx="1609" cy="656"/>
          </a:xfrm>
        </p:grpSpPr>
        <p:pic>
          <p:nvPicPr>
            <p:cNvPr id="16397" name="Скругленный прямоугольник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32" y="2723"/>
              <a:ext cx="1609" cy="656"/>
            </a:xfrm>
            <a:prstGeom prst="rect">
              <a:avLst/>
            </a:prstGeom>
            <a:noFill/>
          </p:spPr>
        </p:pic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4038" y="2819"/>
              <a:ext cx="1403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4581525"/>
            <a:ext cx="161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Водоросли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7175" y="4581525"/>
            <a:ext cx="74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Мхи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88125" y="4581525"/>
            <a:ext cx="192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Папоротники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414338" y="1871663"/>
            <a:ext cx="8096250" cy="4357687"/>
            <a:chOff x="261" y="1179"/>
            <a:chExt cx="5100" cy="2745"/>
          </a:xfrm>
        </p:grpSpPr>
        <p:pic>
          <p:nvPicPr>
            <p:cNvPr id="17409" name="Скругленный прямоугольни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1179"/>
              <a:ext cx="5100" cy="2745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466" y="1379"/>
              <a:ext cx="4692" cy="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Сделайте подписи к рисунку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7415" name="Рисунок 2" descr="папоротник.png"/>
          <p:cNvPicPr>
            <a:picLocks noChangeAspect="1"/>
          </p:cNvPicPr>
          <p:nvPr/>
        </p:nvPicPr>
        <p:blipFill>
          <a:blip r:embed="rId3"/>
          <a:srcRect t="11765" r="55293"/>
          <a:stretch>
            <a:fillRect/>
          </a:stretch>
        </p:blipFill>
        <p:spPr bwMode="auto">
          <a:xfrm>
            <a:off x="1331913" y="2205038"/>
            <a:ext cx="27352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4140200" y="2852738"/>
            <a:ext cx="329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1  _________________________</a:t>
            </a:r>
          </a:p>
        </p:txBody>
      </p:sp>
      <p:sp>
        <p:nvSpPr>
          <p:cNvPr id="17417" name="TextBox 7"/>
          <p:cNvSpPr txBox="1">
            <a:spLocks noChangeArrowheads="1"/>
          </p:cNvSpPr>
          <p:nvPr/>
        </p:nvSpPr>
        <p:spPr bwMode="auto">
          <a:xfrm>
            <a:off x="4140200" y="3789363"/>
            <a:ext cx="3354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 __________________________</a:t>
            </a:r>
          </a:p>
        </p:txBody>
      </p:sp>
      <p:sp>
        <p:nvSpPr>
          <p:cNvPr id="17418" name="TextBox 8"/>
          <p:cNvSpPr txBox="1">
            <a:spLocks noChangeArrowheads="1"/>
          </p:cNvSpPr>
          <p:nvPr/>
        </p:nvSpPr>
        <p:spPr bwMode="auto">
          <a:xfrm>
            <a:off x="4140200" y="4652963"/>
            <a:ext cx="3354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3 __________________________</a:t>
            </a:r>
          </a:p>
        </p:txBody>
      </p:sp>
      <p:sp>
        <p:nvSpPr>
          <p:cNvPr id="17419" name="TextBox 9"/>
          <p:cNvSpPr txBox="1">
            <a:spLocks noChangeArrowheads="1"/>
          </p:cNvSpPr>
          <p:nvPr/>
        </p:nvSpPr>
        <p:spPr bwMode="auto">
          <a:xfrm>
            <a:off x="4140200" y="5013325"/>
            <a:ext cx="335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4 __________________________</a:t>
            </a:r>
          </a:p>
        </p:txBody>
      </p:sp>
      <p:sp>
        <p:nvSpPr>
          <p:cNvPr id="17420" name="TextBox 10"/>
          <p:cNvSpPr txBox="1">
            <a:spLocks noChangeArrowheads="1"/>
          </p:cNvSpPr>
          <p:nvPr/>
        </p:nvSpPr>
        <p:spPr bwMode="auto">
          <a:xfrm>
            <a:off x="4140200" y="5445125"/>
            <a:ext cx="335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5 __________________________</a:t>
            </a:r>
          </a:p>
        </p:txBody>
      </p:sp>
      <p:cxnSp>
        <p:nvCxnSpPr>
          <p:cNvPr id="13" name="Прямая со стрелкой 12"/>
          <p:cNvCxnSpPr>
            <a:stCxn id="17416" idx="1"/>
          </p:cNvCxnSpPr>
          <p:nvPr/>
        </p:nvCxnSpPr>
        <p:spPr>
          <a:xfrm flipH="1">
            <a:off x="3779838" y="3036888"/>
            <a:ext cx="360362" cy="31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7417" idx="1"/>
          </p:cNvCxnSpPr>
          <p:nvPr/>
        </p:nvCxnSpPr>
        <p:spPr>
          <a:xfrm flipH="1" flipV="1">
            <a:off x="3708400" y="3963988"/>
            <a:ext cx="431800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214546" y="4857760"/>
            <a:ext cx="1944687" cy="7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843213" y="5260975"/>
            <a:ext cx="1368425" cy="39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420" idx="1"/>
          </p:cNvCxnSpPr>
          <p:nvPr/>
        </p:nvCxnSpPr>
        <p:spPr>
          <a:xfrm flipH="1" flipV="1">
            <a:off x="2627313" y="5621338"/>
            <a:ext cx="1512887" cy="7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28613" y="-30163"/>
            <a:ext cx="8480425" cy="1620838"/>
            <a:chOff x="207" y="-19"/>
            <a:chExt cx="5342" cy="1021"/>
          </a:xfrm>
        </p:grpSpPr>
        <p:pic>
          <p:nvPicPr>
            <p:cNvPr id="1843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" y="-19"/>
              <a:ext cx="5342" cy="1021"/>
            </a:xfrm>
            <a:prstGeom prst="rect">
              <a:avLst/>
            </a:prstGeom>
            <a:noFill/>
          </p:spPr>
        </p:pic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chemeClr val="bg1"/>
                  </a:solidFill>
                  <a:latin typeface="Calibri" pitchFamily="34" charset="0"/>
                </a:rPr>
                <a:t>Какое общее название имеют эти растения?</a:t>
              </a:r>
            </a:p>
          </p:txBody>
        </p:sp>
      </p:grpSp>
      <p:pic>
        <p:nvPicPr>
          <p:cNvPr id="3" name="Рисунок 2" descr="в сосновом бор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1352550"/>
            <a:ext cx="3956051" cy="4425950"/>
          </a:xfrm>
          <a:prstGeom prst="rect">
            <a:avLst/>
          </a:prstGeom>
          <a:noFill/>
        </p:spPr>
      </p:pic>
      <p:pic>
        <p:nvPicPr>
          <p:cNvPr id="4" name="Рисунок 3" descr="aj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3067050"/>
            <a:ext cx="4402137" cy="3370263"/>
          </a:xfrm>
          <a:prstGeom prst="rect">
            <a:avLst/>
          </a:prstGeom>
          <a:noFill/>
        </p:spPr>
      </p:pic>
      <p:pic>
        <p:nvPicPr>
          <p:cNvPr id="5" name="Рисунок 4" descr="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0813" y="1427163"/>
            <a:ext cx="4071937" cy="3224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7963"/>
            <a:ext cx="8534400" cy="644842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1357298"/>
            <a:ext cx="7344816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200150" y="231775"/>
            <a:ext cx="6773863" cy="1030288"/>
            <a:chOff x="756" y="146"/>
            <a:chExt cx="4267" cy="649"/>
          </a:xfrm>
        </p:grpSpPr>
        <p:pic>
          <p:nvPicPr>
            <p:cNvPr id="19461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146"/>
              <a:ext cx="4267" cy="649"/>
            </a:xfrm>
            <a:prstGeom prst="rect">
              <a:avLst/>
            </a:prstGeom>
            <a:noFill/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839" y="300"/>
              <a:ext cx="410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>
                  <a:latin typeface="Calibri" pitchFamily="34" charset="0"/>
                  <a:cs typeface="Times New Roman" pitchFamily="18" charset="0"/>
                </a:rPr>
                <a:t>Тема исследования: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6013" y="1428750"/>
            <a:ext cx="70564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Голосеменные растения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88" y="2786063"/>
            <a:ext cx="38163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Что надо узнать: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643314"/>
            <a:ext cx="2357454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Times New Roman" pitchFamily="18" charset="0"/>
              </a:rPr>
              <a:t>Строение</a:t>
            </a:r>
          </a:p>
        </p:txBody>
      </p:sp>
      <p:grpSp>
        <p:nvGrpSpPr>
          <p:cNvPr id="12" name="Скругленный прямоугольник 11"/>
          <p:cNvGrpSpPr>
            <a:grpSpLocks/>
          </p:cNvGrpSpPr>
          <p:nvPr/>
        </p:nvGrpSpPr>
        <p:grpSpPr bwMode="auto">
          <a:xfrm>
            <a:off x="371475" y="4956175"/>
            <a:ext cx="2749550" cy="1176338"/>
            <a:chOff x="234" y="3122"/>
            <a:chExt cx="1732" cy="741"/>
          </a:xfrm>
        </p:grpSpPr>
        <p:pic>
          <p:nvPicPr>
            <p:cNvPr id="19469" name="Скругленный прямоугольник 1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" y="3122"/>
              <a:ext cx="1732" cy="741"/>
            </a:xfrm>
            <a:prstGeom prst="rect">
              <a:avLst/>
            </a:prstGeom>
            <a:noFill/>
          </p:spPr>
        </p:pic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344" y="3224"/>
              <a:ext cx="151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Представители</a:t>
              </a:r>
            </a:p>
          </p:txBody>
        </p:sp>
      </p:grp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3292475" y="3529013"/>
            <a:ext cx="2627313" cy="1176337"/>
            <a:chOff x="2074" y="2223"/>
            <a:chExt cx="1655" cy="741"/>
          </a:xfrm>
        </p:grpSpPr>
        <p:pic>
          <p:nvPicPr>
            <p:cNvPr id="19472" name="Скругленный прямоугольник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4" y="2223"/>
              <a:ext cx="1655" cy="741"/>
            </a:xfrm>
            <a:prstGeom prst="rect">
              <a:avLst/>
            </a:prstGeom>
            <a:noFill/>
          </p:spPr>
        </p:pic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189" y="2324"/>
              <a:ext cx="142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  <a:cs typeface="Times New Roman" pitchFamily="18" charset="0"/>
                </a:rPr>
                <a:t>Жизнедеятель-ность</a:t>
              </a: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3428992" y="5072074"/>
            <a:ext cx="2357454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Times New Roman" pitchFamily="18" charset="0"/>
              </a:rPr>
              <a:t>Значение в природе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28184" y="3645024"/>
            <a:ext cx="2357454" cy="928694"/>
          </a:xfrm>
          <a:prstGeom prst="roundRect">
            <a:avLst/>
          </a:prstGeom>
          <a:solidFill>
            <a:srgbClr val="156A0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Times New Roman" pitchFamily="18" charset="0"/>
              </a:rPr>
              <a:t>Где обитают</a:t>
            </a:r>
          </a:p>
        </p:txBody>
      </p:sp>
      <p:grpSp>
        <p:nvGrpSpPr>
          <p:cNvPr id="16" name="Скругленный прямоугольник 15"/>
          <p:cNvGrpSpPr>
            <a:grpSpLocks/>
          </p:cNvGrpSpPr>
          <p:nvPr/>
        </p:nvGrpSpPr>
        <p:grpSpPr bwMode="auto">
          <a:xfrm>
            <a:off x="6102350" y="4968875"/>
            <a:ext cx="2603500" cy="1182688"/>
            <a:chOff x="3844" y="3130"/>
            <a:chExt cx="1640" cy="745"/>
          </a:xfrm>
        </p:grpSpPr>
        <p:pic>
          <p:nvPicPr>
            <p:cNvPr id="19481" name="Скругленный прямоугольник 1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4" y="3130"/>
              <a:ext cx="1640" cy="745"/>
            </a:xfrm>
            <a:prstGeom prst="rect">
              <a:avLst/>
            </a:prstGeom>
            <a:noFill/>
          </p:spPr>
        </p:pic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3952" y="3232"/>
              <a:ext cx="14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  <a:cs typeface="Times New Roman" pitchFamily="18" charset="0"/>
                </a:rPr>
                <a:t>Роль в жизни человека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28613" y="-30163"/>
            <a:ext cx="8480425" cy="1620838"/>
            <a:chOff x="207" y="-19"/>
            <a:chExt cx="5342" cy="1021"/>
          </a:xfrm>
        </p:grpSpPr>
        <p:pic>
          <p:nvPicPr>
            <p:cNvPr id="2048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" y="-19"/>
              <a:ext cx="5342" cy="1021"/>
            </a:xfrm>
            <a:prstGeom prst="rect">
              <a:avLst/>
            </a:prstGeom>
            <a:noFill/>
          </p:spPr>
        </p:pic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chemeClr val="bg1"/>
                  </a:solidFill>
                  <a:latin typeface="Calibri" pitchFamily="34" charset="0"/>
                </a:rPr>
                <a:t>Найдите в учебнике ответы </a:t>
              </a:r>
              <a:br>
                <a:rPr lang="ru-RU" sz="400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ru-RU" sz="4000">
                  <a:solidFill>
                    <a:schemeClr val="bg1"/>
                  </a:solidFill>
                  <a:latin typeface="Calibri" pitchFamily="34" charset="0"/>
                </a:rPr>
                <a:t>на вопросы</a:t>
              </a:r>
            </a:p>
          </p:txBody>
        </p:sp>
      </p:grpSp>
      <p:grpSp>
        <p:nvGrpSpPr>
          <p:cNvPr id="4" name="Содержимое 3"/>
          <p:cNvGrpSpPr>
            <a:grpSpLocks noGrp="1"/>
          </p:cNvGrpSpPr>
          <p:nvPr/>
        </p:nvGrpSpPr>
        <p:grpSpPr bwMode="auto">
          <a:xfrm>
            <a:off x="-79375" y="1408113"/>
            <a:ext cx="9236075" cy="4852987"/>
            <a:chOff x="-50" y="887"/>
            <a:chExt cx="5818" cy="3057"/>
          </a:xfrm>
        </p:grpSpPr>
        <p:pic>
          <p:nvPicPr>
            <p:cNvPr id="20484" name="Содержимое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0" y="887"/>
              <a:ext cx="5818" cy="3057"/>
            </a:xfrm>
            <a:prstGeom prst="rect">
              <a:avLst/>
            </a:prstGeom>
            <a:noFill/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13" y="1008"/>
              <a:ext cx="5579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 Есть ли среди голосеменных кустарники и травы? 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Как размножаются голосеменные? 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Есть ли у голосеменных цветки и плоды? 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Почему этим растениям дано название «Голосеменные»? 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Сколько видов голосеменных существует? 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3200" b="1">
                  <a:latin typeface="Calibri" pitchFamily="34" charset="0"/>
                </a:rPr>
                <a:t>Что такое хвоя? 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56A0A"/>
          </a:solidFill>
          <a:ln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Сравните ель и сосну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ель де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775" y="1463675"/>
            <a:ext cx="2133600" cy="4297363"/>
          </a:xfrm>
        </p:spPr>
      </p:pic>
      <p:pic>
        <p:nvPicPr>
          <p:cNvPr id="6" name="Рисунок 5" descr="ель шиш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2835275"/>
            <a:ext cx="1878013" cy="3760788"/>
          </a:xfrm>
          <a:prstGeom prst="rect">
            <a:avLst/>
          </a:prstGeom>
          <a:noFill/>
        </p:spPr>
      </p:pic>
      <p:pic>
        <p:nvPicPr>
          <p:cNvPr id="7" name="Рисунок 6" descr="сосна шишки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1463675"/>
            <a:ext cx="4749800" cy="4297363"/>
          </a:xfrm>
          <a:prstGeom prst="rect">
            <a:avLst/>
          </a:prstGeom>
          <a:noFill/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795963" y="5373688"/>
            <a:ext cx="2259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Сосна обыкновенная</a:t>
            </a:r>
          </a:p>
        </p:txBody>
      </p:sp>
      <p:pic>
        <p:nvPicPr>
          <p:cNvPr id="9" name="Рисунок 8" descr="№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260350"/>
            <a:ext cx="7191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Содержимое 3" descr="№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260350"/>
            <a:ext cx="63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301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Сделайте подписи к рисунку</vt:lpstr>
      <vt:lpstr>Слайд 6</vt:lpstr>
      <vt:lpstr>Слайд 7</vt:lpstr>
      <vt:lpstr>Слайд 8</vt:lpstr>
      <vt:lpstr>Сравните ель и сосну</vt:lpstr>
      <vt:lpstr>Слайд 10</vt:lpstr>
      <vt:lpstr>А вы за какую ёлку?</vt:lpstr>
      <vt:lpstr>Сбережем лес!</vt:lpstr>
      <vt:lpstr>Слайд 13</vt:lpstr>
      <vt:lpstr>Слайд 14</vt:lpstr>
      <vt:lpstr>Гинкго билоба</vt:lpstr>
      <vt:lpstr>Сибирская тайга</vt:lpstr>
      <vt:lpstr>Применение хвойных растений</vt:lpstr>
      <vt:lpstr>Отгадайте деревья по силуэтам</vt:lpstr>
      <vt:lpstr>Слайд 19</vt:lpstr>
      <vt:lpstr>Домашнее задание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68</cp:revision>
  <dcterms:created xsi:type="dcterms:W3CDTF">2013-01-12T06:31:02Z</dcterms:created>
  <dcterms:modified xsi:type="dcterms:W3CDTF">2017-11-24T13:07:39Z</dcterms:modified>
</cp:coreProperties>
</file>