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745" r:id="rId9"/>
  </p:sldMasterIdLst>
  <p:notesMasterIdLst>
    <p:notesMasterId r:id="rId29"/>
  </p:notesMasterIdLst>
  <p:sldIdLst>
    <p:sldId id="388" r:id="rId10"/>
    <p:sldId id="389" r:id="rId11"/>
    <p:sldId id="327" r:id="rId12"/>
    <p:sldId id="328" r:id="rId13"/>
    <p:sldId id="330" r:id="rId14"/>
    <p:sldId id="331" r:id="rId15"/>
    <p:sldId id="332" r:id="rId16"/>
    <p:sldId id="333" r:id="rId17"/>
    <p:sldId id="335" r:id="rId18"/>
    <p:sldId id="391" r:id="rId19"/>
    <p:sldId id="336" r:id="rId20"/>
    <p:sldId id="392" r:id="rId21"/>
    <p:sldId id="337" r:id="rId22"/>
    <p:sldId id="393" r:id="rId23"/>
    <p:sldId id="339" r:id="rId24"/>
    <p:sldId id="394" r:id="rId25"/>
    <p:sldId id="340" r:id="rId26"/>
    <p:sldId id="395" r:id="rId27"/>
    <p:sldId id="342" r:id="rId2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7" autoAdjust="0"/>
  </p:normalViewPr>
  <p:slideViewPr>
    <p:cSldViewPr>
      <p:cViewPr varScale="1">
        <p:scale>
          <a:sx n="75" d="100"/>
          <a:sy n="75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3</c:v>
                </c:pt>
                <c:pt idx="5">
                  <c:v>0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  <c:pt idx="5">
                  <c:v>0</c:v>
                </c:pt>
                <c:pt idx="6">
                  <c:v>15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9</c:v>
                </c:pt>
                <c:pt idx="4">
                  <c:v>3</c:v>
                </c:pt>
                <c:pt idx="5">
                  <c:v>0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Лист1!$E$3:$E$11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16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Лист1!$A$3:$A$11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Литература</c:v>
                </c:pt>
                <c:pt idx="8">
                  <c:v>Англ. Яз</c:v>
                </c:pt>
              </c:strCache>
            </c:strRef>
          </c:cat>
          <c:val>
            <c:numRef>
              <c:f>Лист1!$F$3:$F$11</c:f>
              <c:numCache>
                <c:formatCode>General</c:formatCode>
                <c:ptCount val="9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15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3157488"/>
        <c:axId val="263157880"/>
        <c:axId val="0"/>
      </c:bar3DChart>
      <c:catAx>
        <c:axId val="2631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3157880"/>
        <c:crosses val="autoZero"/>
        <c:auto val="1"/>
        <c:lblAlgn val="ctr"/>
        <c:lblOffset val="100"/>
        <c:noMultiLvlLbl val="0"/>
      </c:catAx>
      <c:valAx>
        <c:axId val="263157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3157488"/>
        <c:crosses val="autoZero"/>
        <c:crossBetween val="between"/>
      </c:valAx>
      <c:spPr>
        <a:noFill/>
        <a:ln w="21583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53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Обществознание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(15)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0196072"/>
        <c:axId val="300196464"/>
      </c:barChart>
      <c:catAx>
        <c:axId val="300196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0196464"/>
        <c:crosses val="autoZero"/>
        <c:auto val="1"/>
        <c:lblAlgn val="ctr"/>
        <c:lblOffset val="100"/>
        <c:noMultiLvlLbl val="0"/>
      </c:catAx>
      <c:valAx>
        <c:axId val="30019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1960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Английский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 язык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0198032"/>
        <c:axId val="300196856"/>
      </c:barChart>
      <c:catAx>
        <c:axId val="30019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0196856"/>
        <c:crosses val="autoZero"/>
        <c:auto val="1"/>
        <c:lblAlgn val="ctr"/>
        <c:lblOffset val="100"/>
        <c:noMultiLvlLbl val="0"/>
      </c:catAx>
      <c:valAx>
        <c:axId val="30019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1980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90</c:v>
                </c:pt>
                <c:pt idx="5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93</c:v>
                </c:pt>
                <c:pt idx="9">
                  <c:v>100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100</c:v>
                </c:pt>
                <c:pt idx="9">
                  <c:v>0</c:v>
                </c:pt>
                <c:pt idx="1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100</c:v>
                </c:pt>
                <c:pt idx="1">
                  <c:v>96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0</c:v>
                </c:pt>
                <c:pt idx="6">
                  <c:v>100</c:v>
                </c:pt>
                <c:pt idx="7">
                  <c:v>100</c:v>
                </c:pt>
                <c:pt idx="8">
                  <c:v>93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558976"/>
        <c:axId val="228559368"/>
        <c:axId val="0"/>
      </c:bar3DChart>
      <c:catAx>
        <c:axId val="2285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559368"/>
        <c:crosses val="autoZero"/>
        <c:auto val="1"/>
        <c:lblAlgn val="ctr"/>
        <c:lblOffset val="100"/>
        <c:noMultiLvlLbl val="0"/>
      </c:catAx>
      <c:valAx>
        <c:axId val="228559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558976"/>
        <c:crosses val="autoZero"/>
        <c:crossBetween val="between"/>
      </c:valAx>
      <c:spPr>
        <a:noFill/>
        <a:ln w="21588">
          <a:noFill/>
        </a:ln>
      </c:spPr>
    </c:plotArea>
    <c:legend>
      <c:legendPos val="r"/>
      <c:layout>
        <c:manualLayout>
          <c:xMode val="edge"/>
          <c:yMode val="edge"/>
          <c:x val="0.83730692084542058"/>
          <c:y val="0.76206507205467244"/>
          <c:w val="8.6500467499678005E-2"/>
          <c:h val="0.23793495984106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3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</c:v>
                </c:pt>
                <c:pt idx="1">
                  <c:v>47</c:v>
                </c:pt>
                <c:pt idx="2">
                  <c:v>57</c:v>
                </c:pt>
                <c:pt idx="3">
                  <c:v>49</c:v>
                </c:pt>
                <c:pt idx="4">
                  <c:v>50</c:v>
                </c:pt>
                <c:pt idx="5">
                  <c:v>0</c:v>
                </c:pt>
                <c:pt idx="6">
                  <c:v>90</c:v>
                </c:pt>
                <c:pt idx="7">
                  <c:v>0</c:v>
                </c:pt>
                <c:pt idx="8">
                  <c:v>63</c:v>
                </c:pt>
                <c:pt idx="9">
                  <c:v>74</c:v>
                </c:pt>
                <c:pt idx="10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62</c:v>
                </c:pt>
                <c:pt idx="1">
                  <c:v>46</c:v>
                </c:pt>
                <c:pt idx="2">
                  <c:v>46</c:v>
                </c:pt>
                <c:pt idx="3">
                  <c:v>58</c:v>
                </c:pt>
                <c:pt idx="4">
                  <c:v>54</c:v>
                </c:pt>
                <c:pt idx="5">
                  <c:v>52</c:v>
                </c:pt>
                <c:pt idx="6">
                  <c:v>78</c:v>
                </c:pt>
                <c:pt idx="7">
                  <c:v>0</c:v>
                </c:pt>
                <c:pt idx="8">
                  <c:v>58</c:v>
                </c:pt>
                <c:pt idx="9">
                  <c:v>42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63</c:v>
                </c:pt>
                <c:pt idx="1">
                  <c:v>47</c:v>
                </c:pt>
                <c:pt idx="2">
                  <c:v>59</c:v>
                </c:pt>
                <c:pt idx="3">
                  <c:v>59</c:v>
                </c:pt>
                <c:pt idx="4">
                  <c:v>59</c:v>
                </c:pt>
                <c:pt idx="5">
                  <c:v>73</c:v>
                </c:pt>
                <c:pt idx="6">
                  <c:v>73</c:v>
                </c:pt>
                <c:pt idx="7">
                  <c:v>0</c:v>
                </c:pt>
                <c:pt idx="8">
                  <c:v>65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68</c:v>
                </c:pt>
                <c:pt idx="1">
                  <c:v>46</c:v>
                </c:pt>
                <c:pt idx="2">
                  <c:v>43</c:v>
                </c:pt>
                <c:pt idx="3">
                  <c:v>68</c:v>
                </c:pt>
                <c:pt idx="4">
                  <c:v>63</c:v>
                </c:pt>
                <c:pt idx="5">
                  <c:v>48</c:v>
                </c:pt>
                <c:pt idx="6">
                  <c:v>0</c:v>
                </c:pt>
                <c:pt idx="7">
                  <c:v>0</c:v>
                </c:pt>
                <c:pt idx="8">
                  <c:v>63</c:v>
                </c:pt>
                <c:pt idx="9">
                  <c:v>0</c:v>
                </c:pt>
                <c:pt idx="10">
                  <c:v>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Англ.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63</c:v>
                </c:pt>
                <c:pt idx="1">
                  <c:v>39</c:v>
                </c:pt>
                <c:pt idx="2">
                  <c:v>55</c:v>
                </c:pt>
                <c:pt idx="3">
                  <c:v>48</c:v>
                </c:pt>
                <c:pt idx="4">
                  <c:v>54</c:v>
                </c:pt>
                <c:pt idx="5">
                  <c:v>0</c:v>
                </c:pt>
                <c:pt idx="6">
                  <c:v>61</c:v>
                </c:pt>
                <c:pt idx="7">
                  <c:v>43</c:v>
                </c:pt>
                <c:pt idx="8">
                  <c:v>54</c:v>
                </c:pt>
                <c:pt idx="9">
                  <c:v>37</c:v>
                </c:pt>
                <c:pt idx="1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455528"/>
        <c:axId val="299455136"/>
        <c:axId val="0"/>
      </c:bar3DChart>
      <c:catAx>
        <c:axId val="29945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455136"/>
        <c:crosses val="autoZero"/>
        <c:auto val="1"/>
        <c:lblAlgn val="ctr"/>
        <c:lblOffset val="100"/>
        <c:noMultiLvlLbl val="0"/>
      </c:catAx>
      <c:valAx>
        <c:axId val="29945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45552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2625940741364545"/>
          <c:y val="0.75498239784247156"/>
          <c:w val="9.148151165371185E-2"/>
          <c:h val="0.245017545186475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Русский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 язык (25)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Школа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Русский язык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455920"/>
        <c:axId val="299545680"/>
      </c:barChart>
      <c:catAx>
        <c:axId val="29945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9545680"/>
        <c:crosses val="autoZero"/>
        <c:auto val="1"/>
        <c:lblAlgn val="ctr"/>
        <c:lblOffset val="100"/>
        <c:noMultiLvlLbl val="0"/>
      </c:catAx>
      <c:valAx>
        <c:axId val="299545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4559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Математика (25)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546464"/>
        <c:axId val="299546856"/>
      </c:barChart>
      <c:catAx>
        <c:axId val="29954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9546856"/>
        <c:crosses val="autoZero"/>
        <c:auto val="1"/>
        <c:lblAlgn val="ctr"/>
        <c:lblOffset val="100"/>
        <c:noMultiLvlLbl val="0"/>
      </c:catAx>
      <c:valAx>
        <c:axId val="299546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5464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Физика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(4)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617576"/>
        <c:axId val="299616792"/>
      </c:barChart>
      <c:catAx>
        <c:axId val="299617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9616792"/>
        <c:crosses val="autoZero"/>
        <c:auto val="1"/>
        <c:lblAlgn val="ctr"/>
        <c:lblOffset val="100"/>
        <c:noMultiLvlLbl val="0"/>
      </c:catAx>
      <c:valAx>
        <c:axId val="299616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617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(4)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История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616400"/>
        <c:axId val="299617184"/>
      </c:barChart>
      <c:catAx>
        <c:axId val="29961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9617184"/>
        <c:crosses val="autoZero"/>
        <c:auto val="1"/>
        <c:lblAlgn val="ctr"/>
        <c:lblOffset val="100"/>
        <c:noMultiLvlLbl val="0"/>
      </c:catAx>
      <c:valAx>
        <c:axId val="29961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6164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Биология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(5)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Биология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0156728"/>
        <c:axId val="300157904"/>
      </c:barChart>
      <c:catAx>
        <c:axId val="300156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0157904"/>
        <c:crosses val="autoZero"/>
        <c:auto val="1"/>
        <c:lblAlgn val="ctr"/>
        <c:lblOffset val="100"/>
        <c:noMultiLvlLbl val="0"/>
      </c:catAx>
      <c:valAx>
        <c:axId val="30015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1567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Литература (2)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74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СОШ 76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0158296"/>
        <c:axId val="300199208"/>
      </c:barChart>
      <c:catAx>
        <c:axId val="300158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0199208"/>
        <c:crosses val="autoZero"/>
        <c:auto val="1"/>
        <c:lblAlgn val="ctr"/>
        <c:lblOffset val="100"/>
        <c:noMultiLvlLbl val="0"/>
      </c:catAx>
      <c:valAx>
        <c:axId val="300199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1582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r">
              <a:defRPr sz="1200"/>
            </a:lvl1pPr>
          </a:lstStyle>
          <a:p>
            <a:pPr>
              <a:defRPr/>
            </a:pPr>
            <a:fld id="{4DFA5DC4-B33B-4EB1-AA2C-7421A16DEAFB}" type="datetimeFigureOut">
              <a:rPr lang="ru-RU"/>
              <a:pPr>
                <a:defRPr/>
              </a:pPr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51" tIns="45126" rIns="90251" bIns="4512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714875"/>
            <a:ext cx="5334000" cy="4467225"/>
          </a:xfrm>
          <a:prstGeom prst="rect">
            <a:avLst/>
          </a:prstGeom>
        </p:spPr>
        <p:txBody>
          <a:bodyPr vert="horz" lIns="90251" tIns="45126" rIns="90251" bIns="4512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r">
              <a:defRPr sz="1200"/>
            </a:lvl1pPr>
          </a:lstStyle>
          <a:p>
            <a:pPr>
              <a:defRPr/>
            </a:pPr>
            <a:fld id="{887ED02E-FCD5-47EE-A9F4-E6FBD7F55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53BD-F3AD-4F29-AA0A-599E7478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5484-168C-4935-830A-41E1565E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A697-4E98-49A6-9480-8481CFF3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A3EC-672F-40DE-9043-44127202D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BE91-39FB-4456-AD4B-EDAA09946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2D28-9C3F-4BAC-9B1B-5D08A92D9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5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E08D-D497-41E3-AA69-C18EED4E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9346-21D4-4CB9-ACE2-A7462C01D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1F1F-2783-4614-A371-3AD0BCBB7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634A-5B0E-4D83-BF0A-7DA4CBAE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5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90FF-DB11-4A42-8E0B-E2C4D68F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FA39-B122-4224-9689-698AF378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4D68-B13B-4246-BF79-B1532FDF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0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03F2-5D11-4823-AA43-791260F1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122A-3450-4508-B3A9-43B7B98DB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32A6-0B37-4F34-853E-842D7631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FCC0-5647-49F2-A395-C2151B49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A658-4510-4769-8C3F-9292CF25E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5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34B7-762C-4713-BE01-6AAC0E4C5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83FC-2FA4-4410-94DE-F5DCC555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8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1E3-BC54-4920-A84C-DA9CF3374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4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C46D-229E-46F5-8D21-B8442A44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5ED3-4EFC-4D54-B81C-62C00F341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0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EF98B-A3AD-4BFA-A6EE-65BA2FA0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D2BA-2265-4F0D-BBEB-181F5DB6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30D3-88C2-4C90-9E8E-66B44C8F7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9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4B67-C845-4EDA-A0E8-0E329FCA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1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821BF-6AC8-4A85-9336-B1EFCA1C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5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95C0-57C5-4314-A9C3-B80F9BF22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4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3EC1-0E07-4A44-8962-49A8EBA2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7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74E6-CB3E-46BC-8565-5AEA915E4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7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0D54-820A-4F4C-99A8-899291DC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4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CB70-0BC7-4172-A438-8E29EB41F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F1D7A-861F-4BD0-88D0-C04ED7B8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2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FF9F-6405-4EA7-B162-0F5B65246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2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379F-08A0-4FB0-B1F5-BC674733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9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AC04-AB1A-4A50-9E48-007E9406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8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1EA0-4558-4912-812A-49431B04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0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6CF4-068C-412A-A0B8-5582D0B70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3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BA4E-294D-4CDD-BCE5-BE66E487C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7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6A5-BBFD-4565-AFC6-C7EFB7F4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57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D39C-378C-46FE-9D22-85069FD91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2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E73E-020F-4E90-B1E2-CCFA813C5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6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8F91-DB2C-4B5E-BBE2-F17DF6C4D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7BFA1-F0D7-482A-B900-D814EFE4B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1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D1888-BA3C-4677-A76B-690BFA1E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3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7629-A11A-485C-9660-FF11D74E9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7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7B9C-FB6E-4E11-B6B4-3FE8A1156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6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DDD-0D02-4C3B-9693-9AD9D704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1202-8073-472E-9A63-29D2313C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0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1E93-C9B8-48C2-B7AE-FC8144229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4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74EC-A428-4D85-947E-D329EECF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2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EF5D-1C8D-460E-A862-80864CE3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7DE9-0664-46F5-8830-EE320ADD8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AABD-6E64-408D-8069-C8DF9E17C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E8BD-A69A-4733-A85E-37DDAF60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8D5E-D10D-453F-A1CE-0293A5FF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4E9A-EC30-414F-9773-943BC4363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3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34A4-0F1C-429E-A490-A23E5C5B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3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B148-7F1C-447D-9A44-47B085B8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1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1F5D-57B8-46AA-99BC-86DF266E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6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AA26-3D25-4CED-B560-39CF8375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2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71D4-6E79-4690-812E-193F36B33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0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97FA-1E9B-4168-BF0B-79759CC9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27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1619-4248-46BD-A5F1-AD0A59B69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53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2215-F59A-4BC4-83C2-221815BAD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84FC-D26E-4125-AA39-76082FFA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8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48A58-3AAD-4631-AE8A-41A907B8E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3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313C2-25A6-47AC-8F90-17EAE089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2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44CC-061B-4875-8A57-CA35D2954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DEDD-AF7A-431D-A5FC-13D0BFBD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7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325D-1EFD-4D2B-93AE-2982E8404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ACFE-19BB-48CE-9DE4-20EB91213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1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9CF1-8BA1-4CB9-96EA-92029343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F002-2188-4006-A073-3397E11A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1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1309-F62A-41FC-9DB8-A007BFDE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12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BB8E-E0EA-4ABE-9EDB-BDB5D9AA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D0B5-5723-4460-A807-90543A36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92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CFE4-DB92-42D1-BF6B-1EA599A97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4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6FD5C-3103-4A78-B26A-21A460F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7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5024-47C7-42DD-93AE-E623D25A7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96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8643-A61C-4C3B-ABAD-7C7C5880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7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215A-D8F9-4F02-8D5F-56B8B6A9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42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E054-CB1C-41BE-8F57-6FC9606B1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65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CB30-857E-4EE7-9326-F97CB942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4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0D25-B1F7-452D-9936-B741441F6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75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114F-BDFD-4919-BF75-010EF6F3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7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0EC3-A19F-4109-8105-88FEEF31A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4509-EBE1-4656-9E92-AB346A5E4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133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8959-AC6E-4672-BA48-AB26B1C62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9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FF9F-D8B3-40C8-B310-746EE2368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C60E-BD17-40C2-BB9C-1BF02F9D4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85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3A4D-8EA2-4359-8721-770234E6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12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94B1-2064-4C84-84BE-4D4A5DF58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86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335C-4169-4202-87EC-F4ECBCB4A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9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3513-077F-457A-A07A-5AE64E8D0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2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6A4A-5D42-4D2D-8AF3-D5371308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10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7190-0CE9-4779-965B-B3B5A3513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1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D580-3860-4E76-8329-9993A4B1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4B335-6094-449C-94C6-8CC76FAA8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C2BB12-A6A3-4C78-BBA0-73761BD2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89A01-01BC-4BBC-883C-75E7F055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E2B8BB-EADA-4690-9242-0D9075CF2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34AB97-213B-450A-A672-908FCFD9D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2F630B-910F-4E47-AB78-45211551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F9A2C0-8A50-43E5-8042-CFAEFCD6C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7C565B-4491-4318-9B3B-B59170625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99C6FD2-B00D-465F-91CE-4089F7A06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81" r:id="rId2"/>
    <p:sldLayoutId id="2147484090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91" r:id="rId9"/>
    <p:sldLayoutId id="2147484087" r:id="rId10"/>
    <p:sldLayoutId id="21474840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государственной (итоговой) аттестации 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2014 – 2015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уч. году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21765"/>
            <a:ext cx="47625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физике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92913"/>
              </p:ext>
            </p:extLst>
          </p:nvPr>
        </p:nvGraphicFramePr>
        <p:xfrm>
          <a:off x="179512" y="1935163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(5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(4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(4</a:t>
                      </a:r>
                      <a:r>
                        <a:rPr lang="ru-RU" baseline="0" dirty="0" smtClean="0"/>
                        <a:t> человека)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0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69628"/>
              </p:ext>
            </p:extLst>
          </p:nvPr>
        </p:nvGraphicFramePr>
        <p:xfrm>
          <a:off x="265113" y="1836738"/>
          <a:ext cx="8613775" cy="468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истории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134564"/>
              </p:ext>
            </p:extLst>
          </p:nvPr>
        </p:nvGraphicFramePr>
        <p:xfrm>
          <a:off x="179512" y="1935163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(3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(2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(4</a:t>
                      </a:r>
                      <a:r>
                        <a:rPr lang="ru-RU" baseline="0" dirty="0" smtClean="0"/>
                        <a:t> человека)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467336"/>
              </p:ext>
            </p:extLst>
          </p:nvPr>
        </p:nvGraphicFramePr>
        <p:xfrm>
          <a:off x="336550" y="1908175"/>
          <a:ext cx="8542338" cy="468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биологии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80657"/>
              </p:ext>
            </p:extLst>
          </p:nvPr>
        </p:nvGraphicFramePr>
        <p:xfrm>
          <a:off x="179512" y="1935163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(9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(6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(5</a:t>
                      </a:r>
                      <a:r>
                        <a:rPr lang="ru-RU" baseline="0" dirty="0" smtClean="0"/>
                        <a:t> человек)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58871"/>
              </p:ext>
            </p:extLst>
          </p:nvPr>
        </p:nvGraphicFramePr>
        <p:xfrm>
          <a:off x="336550" y="1622425"/>
          <a:ext cx="84709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литературе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696855"/>
              </p:ext>
            </p:extLst>
          </p:nvPr>
        </p:nvGraphicFramePr>
        <p:xfrm>
          <a:off x="179512" y="1935163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(0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(2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(2</a:t>
                      </a:r>
                      <a:r>
                        <a:rPr lang="ru-RU" baseline="0" dirty="0" smtClean="0"/>
                        <a:t> человека)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19696"/>
              </p:ext>
            </p:extLst>
          </p:nvPr>
        </p:nvGraphicFramePr>
        <p:xfrm>
          <a:off x="336550" y="1479550"/>
          <a:ext cx="8470900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обществознанию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299778"/>
              </p:ext>
            </p:extLst>
          </p:nvPr>
        </p:nvGraphicFramePr>
        <p:xfrm>
          <a:off x="179512" y="1935163"/>
          <a:ext cx="885698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(17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(16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(15</a:t>
                      </a:r>
                      <a:r>
                        <a:rPr lang="ru-RU" baseline="0" dirty="0" smtClean="0"/>
                        <a:t> человек)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278656"/>
              </p:ext>
            </p:extLst>
          </p:nvPr>
        </p:nvGraphicFramePr>
        <p:xfrm>
          <a:off x="265113" y="1693863"/>
          <a:ext cx="8542337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 ОГЭ 2015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92477"/>
              </p:ext>
            </p:extLst>
          </p:nvPr>
        </p:nvGraphicFramePr>
        <p:xfrm>
          <a:off x="323528" y="1988840"/>
          <a:ext cx="8352929" cy="284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2169"/>
                <a:gridCol w="1296144"/>
                <a:gridCol w="1008112"/>
                <a:gridCol w="792088"/>
                <a:gridCol w="864096"/>
                <a:gridCol w="864096"/>
                <a:gridCol w="1080120"/>
                <a:gridCol w="93610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Предмет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сдававших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Средний </a:t>
                      </a:r>
                      <a:r>
                        <a:rPr lang="ru-RU" sz="1400" dirty="0" err="1" smtClean="0"/>
                        <a:t>оценоч</a:t>
                      </a:r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r>
                        <a:rPr lang="ru-RU" sz="1400" dirty="0" err="1" smtClean="0"/>
                        <a:t>ный</a:t>
                      </a:r>
                      <a:r>
                        <a:rPr lang="ru-RU" sz="1400" dirty="0" smtClean="0"/>
                        <a:t> балл</a:t>
                      </a:r>
                    </a:p>
                    <a:p>
                      <a:pPr algn="ctr"/>
                      <a:r>
                        <a:rPr lang="ru-RU" sz="1400" dirty="0" smtClean="0"/>
                        <a:t>Яр./СОШ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обучающихся, получивших отметку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Справляе</a:t>
                      </a:r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r>
                        <a:rPr lang="ru-RU" sz="1400" dirty="0" err="1" smtClean="0"/>
                        <a:t>мость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Успеш-ность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«3»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«4»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«5»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4,1/3,9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14/31,1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20/44,4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11/24,4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8/17,8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30/67,7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7/15,6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Информати</a:t>
                      </a:r>
                      <a:r>
                        <a:rPr lang="ru-RU" sz="1600" dirty="0" smtClean="0"/>
                        <a:t>-ка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Английский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9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08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Количество участников ЕГЭ по предметам по выбору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861432"/>
              </p:ext>
            </p:extLst>
          </p:nvPr>
        </p:nvGraphicFramePr>
        <p:xfrm>
          <a:off x="736600" y="1857375"/>
          <a:ext cx="7669213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справляемости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школе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90321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Динамика среднего балла по предметам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419588"/>
              </p:ext>
            </p:extLst>
          </p:nvPr>
        </p:nvGraphicFramePr>
        <p:xfrm>
          <a:off x="50800" y="1622425"/>
          <a:ext cx="8899525" cy="51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балл в кластерной группе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126949"/>
              </p:ext>
            </p:extLst>
          </p:nvPr>
        </p:nvGraphicFramePr>
        <p:xfrm>
          <a:off x="265113" y="1836738"/>
          <a:ext cx="8685212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7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Образовательный уровень по русскому языку</a:t>
            </a:r>
            <a:endParaRPr lang="ru-RU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07322"/>
              </p:ext>
            </p:extLst>
          </p:nvPr>
        </p:nvGraphicFramePr>
        <p:xfrm>
          <a:off x="179512" y="1935163"/>
          <a:ext cx="885698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203422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2012-2013 </a:t>
                      </a:r>
                    </a:p>
                    <a:p>
                      <a:pPr algn="ctr"/>
                      <a:r>
                        <a:rPr lang="ru-RU" dirty="0" smtClean="0"/>
                        <a:t>(29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</a:t>
                      </a:r>
                    </a:p>
                    <a:p>
                      <a:pPr algn="ctr"/>
                      <a:r>
                        <a:rPr lang="ru-RU" dirty="0" smtClean="0"/>
                        <a:t>(23 человека)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</a:p>
                    <a:p>
                      <a:pPr algn="ctr"/>
                      <a:r>
                        <a:rPr lang="ru-RU" dirty="0" smtClean="0"/>
                        <a:t>(25</a:t>
                      </a:r>
                      <a:r>
                        <a:rPr lang="ru-RU" baseline="0" dirty="0" smtClean="0"/>
                        <a:t> человек)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Ниже минимального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Минимальный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Низкий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Отличный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64172"/>
              </p:ext>
            </p:extLst>
          </p:nvPr>
        </p:nvGraphicFramePr>
        <p:xfrm>
          <a:off x="193675" y="1852613"/>
          <a:ext cx="8756650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Средний балл в кластерной группе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31444"/>
              </p:ext>
            </p:extLst>
          </p:nvPr>
        </p:nvGraphicFramePr>
        <p:xfrm>
          <a:off x="508000" y="1852613"/>
          <a:ext cx="8370888" cy="47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olormas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148</Template>
  <TotalTime>1083</TotalTime>
  <Words>433</Words>
  <Application>Microsoft Office PowerPoint</Application>
  <PresentationFormat>Экран (4:3)</PresentationFormat>
  <Paragraphs>257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Поток</vt:lpstr>
      <vt:lpstr>Результаты государственной (итоговой) аттестации  в 2014 – 2015 уч. году</vt:lpstr>
      <vt:lpstr>Основные результаты ОГЭ 2015 года</vt:lpstr>
      <vt:lpstr>Количество участников ЕГЭ по предметам по выбору</vt:lpstr>
      <vt:lpstr>Динамика справляемости по школе</vt:lpstr>
      <vt:lpstr>Динамика среднего балла по предметам</vt:lpstr>
      <vt:lpstr>Средний балл в кластерной группе</vt:lpstr>
      <vt:lpstr>Образовательный уровень по русскому языку</vt:lpstr>
      <vt:lpstr>Средний балл в кластерной группе</vt:lpstr>
      <vt:lpstr>Средний балл в кластерной группе</vt:lpstr>
      <vt:lpstr>Образовательный уровень по физике</vt:lpstr>
      <vt:lpstr>Средний балл в кластерной группе</vt:lpstr>
      <vt:lpstr>Образовательный уровень по истории</vt:lpstr>
      <vt:lpstr>Средний балл в кластерной группе</vt:lpstr>
      <vt:lpstr>Образовательный уровень по биологии</vt:lpstr>
      <vt:lpstr>Средний балл в кластерной группе</vt:lpstr>
      <vt:lpstr>Образовательный уровень по литературе</vt:lpstr>
      <vt:lpstr>Средний балл в кластерной группе</vt:lpstr>
      <vt:lpstr>Образовательный уровень по обществознанию</vt:lpstr>
      <vt:lpstr>Средний балл в кластерной группе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Lenovo</cp:lastModifiedBy>
  <cp:revision>124</cp:revision>
  <dcterms:created xsi:type="dcterms:W3CDTF">2008-11-27T16:10:49Z</dcterms:created>
  <dcterms:modified xsi:type="dcterms:W3CDTF">2016-01-22T16:42:08Z</dcterms:modified>
</cp:coreProperties>
</file>