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1" r:id="rId3"/>
    <p:sldId id="257" r:id="rId4"/>
    <p:sldId id="258" r:id="rId5"/>
    <p:sldId id="259" r:id="rId6"/>
    <p:sldId id="260" r:id="rId7"/>
    <p:sldId id="262" r:id="rId8"/>
    <p:sldId id="263" r:id="rId9"/>
    <p:sldId id="264" r:id="rId10"/>
    <p:sldId id="266" r:id="rId11"/>
    <p:sldId id="265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A1C2F-4613-4A06-B80A-F2AD5FFE6E17}" type="datetimeFigureOut">
              <a:rPr lang="ru-RU" smtClean="0"/>
              <a:pPr/>
              <a:t>25.04.2016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DC6A2-AC9E-4DB7-9A16-4F3A7195A9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A1C2F-4613-4A06-B80A-F2AD5FFE6E17}" type="datetimeFigureOut">
              <a:rPr lang="ru-RU" smtClean="0"/>
              <a:pPr/>
              <a:t>25.04.2016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DC6A2-AC9E-4DB7-9A16-4F3A7195A9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A1C2F-4613-4A06-B80A-F2AD5FFE6E17}" type="datetimeFigureOut">
              <a:rPr lang="ru-RU" smtClean="0"/>
              <a:pPr/>
              <a:t>25.04.2016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DC6A2-AC9E-4DB7-9A16-4F3A7195A9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A1C2F-4613-4A06-B80A-F2AD5FFE6E17}" type="datetimeFigureOut">
              <a:rPr lang="ru-RU" smtClean="0"/>
              <a:pPr/>
              <a:t>25.04.2016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DC6A2-AC9E-4DB7-9A16-4F3A7195A9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A1C2F-4613-4A06-B80A-F2AD5FFE6E17}" type="datetimeFigureOut">
              <a:rPr lang="ru-RU" smtClean="0"/>
              <a:pPr/>
              <a:t>25.04.2016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DC6A2-AC9E-4DB7-9A16-4F3A7195A9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A1C2F-4613-4A06-B80A-F2AD5FFE6E17}" type="datetimeFigureOut">
              <a:rPr lang="ru-RU" smtClean="0"/>
              <a:pPr/>
              <a:t>25.04.2016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DC6A2-AC9E-4DB7-9A16-4F3A7195A9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A1C2F-4613-4A06-B80A-F2AD5FFE6E17}" type="datetimeFigureOut">
              <a:rPr lang="ru-RU" smtClean="0"/>
              <a:pPr/>
              <a:t>25.04.2016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DC6A2-AC9E-4DB7-9A16-4F3A7195A9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A1C2F-4613-4A06-B80A-F2AD5FFE6E17}" type="datetimeFigureOut">
              <a:rPr lang="ru-RU" smtClean="0"/>
              <a:pPr/>
              <a:t>25.04.2016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DC6A2-AC9E-4DB7-9A16-4F3A7195A9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A1C2F-4613-4A06-B80A-F2AD5FFE6E17}" type="datetimeFigureOut">
              <a:rPr lang="ru-RU" smtClean="0"/>
              <a:pPr/>
              <a:t>25.04.2016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DC6A2-AC9E-4DB7-9A16-4F3A7195A9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A1C2F-4613-4A06-B80A-F2AD5FFE6E17}" type="datetimeFigureOut">
              <a:rPr lang="ru-RU" smtClean="0"/>
              <a:pPr/>
              <a:t>25.04.2016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DC6A2-AC9E-4DB7-9A16-4F3A7195A9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A1C2F-4613-4A06-B80A-F2AD5FFE6E17}" type="datetimeFigureOut">
              <a:rPr lang="ru-RU" smtClean="0"/>
              <a:pPr/>
              <a:t>25.04.2016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6BDC6A2-AC9E-4DB7-9A16-4F3A7195A90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75A1C2F-4613-4A06-B80A-F2AD5FFE6E17}" type="datetimeFigureOut">
              <a:rPr lang="ru-RU" smtClean="0"/>
              <a:pPr/>
              <a:t>25.04.2016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6BDC6A2-AC9E-4DB7-9A16-4F3A7195A901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Пожарная безопасность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28662" y="4857760"/>
            <a:ext cx="7854696" cy="1752600"/>
          </a:xfrm>
        </p:spPr>
        <p:txBody>
          <a:bodyPr/>
          <a:lstStyle/>
          <a:p>
            <a:r>
              <a:rPr lang="ru-RU" dirty="0" smtClean="0"/>
              <a:t>МОУ «Средняя школа №30»</a:t>
            </a:r>
          </a:p>
          <a:p>
            <a:r>
              <a:rPr lang="ru-RU" dirty="0" smtClean="0"/>
              <a:t>29 апреля 2016г.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Действия сотрудников при обнаружении пожара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 algn="just" fontAlgn="base">
              <a:buNone/>
            </a:pPr>
            <a:r>
              <a:rPr lang="ru-RU" dirty="0" smtClean="0"/>
              <a:t>	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4. Учитель должен провести эвакуацию класса в соответствии с планом. Первыми проходят дети. Когда дети оказываются на безопасном расстоянии, проводится перекличка, оказывается необходимая медицинская помощь.</a:t>
            </a:r>
          </a:p>
          <a:p>
            <a:pPr marL="514350" indent="-514350" algn="just" fontAlgn="base"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	5. При обнаружении возгорания вахтер должен дать оповещающий звонок или голосовой сигнал, передать информацию о возгорании службе спасения, оповестить руководство или администрацию.</a:t>
            </a:r>
          </a:p>
          <a:p>
            <a:pPr marL="514350" indent="-514350" algn="just" fontAlgn="base"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	6. Все сотрудники школы, включая библиотекарей, работников кухни и вахты должны содействовать эвакуации учащихся.</a:t>
            </a:r>
          </a:p>
          <a:p>
            <a:pPr marL="514350" indent="-514350" algn="just" fontAlgn="base"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	7. Медицинский персонал ответственен за оказание первой помощи, для которой заранее подготавливаются необходимые медикаменты.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/>
              <a:t>Процесс эвакуации учащихся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 fontAlgn="base">
              <a:buNone/>
            </a:pPr>
            <a:r>
              <a:rPr lang="ru-RU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		Для того чтобы организовать эвакуацию учеников и учителей из школы, назначаются педагоги, несущие ответственность за порядок выхода из здания. Эти педагоги регулируют поток людей на каждом этаже. Эвакуацию класса должен проводить учитель, у которого на момент возгорания шел урок.</a:t>
            </a:r>
          </a:p>
          <a:p>
            <a:pPr algn="just" fontAlgn="base">
              <a:buNone/>
            </a:pPr>
            <a:r>
              <a:rPr lang="ru-RU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		Ответственным за пожарную безопасность в школе на период проведения спортивных или культурно-развлекательных мероприятий становится организатор, который предварительно должен пройти и убедиться в том, что возможные пути эвакуации открыты, не заблокированы.</a:t>
            </a:r>
          </a:p>
          <a:p>
            <a:pPr algn="just" fontAlgn="base">
              <a:buNone/>
            </a:pPr>
            <a:r>
              <a:rPr lang="ru-RU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		В течение года с ответственными за эвакуацию людьми должны проводиться специальные занятия и инструктаж. В план воспитательной работы классный руководитель обязан включить беседу с учащимися о том, как важно соблюдать правила пожарной безопасности не только в школе, но и во всех сферах жизни.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>
              <a:buNone/>
            </a:pPr>
            <a:r>
              <a:rPr lang="ru-RU" dirty="0" smtClean="0"/>
              <a:t>		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В качестве профилактики возникновения пожароопасной ситуации первоочередная задача педагога-воспитателя - изучать правила пожарной безопасности, начиная с первого класса. Теоретические занятия чередовать с практическими.</a:t>
            </a:r>
          </a:p>
          <a:p>
            <a:pPr algn="just"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		В заключение необходимо отметить, что только правильно согласованные действия всех участников образовательного процесса позволят предупредить пожар, а в случае его возникновения - оперативно эвакуироваться и максимально сохранить материальные ценности.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2532" name="Picture 4" descr="http://shzditovo.bereza.edu.by/ru/sm_full.aspx?guid=761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56952" y="357166"/>
            <a:ext cx="9200952" cy="61436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538806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ru-RU" dirty="0" smtClean="0"/>
              <a:t>		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Ни для кого не секрет, что пожары чаще всего происходят от беспечного отношения к огню самих людей. Пожары наносят громадный материальный ущерб и в ряде случаев сопровождаются гибелью людей. Проблема гибели людей при пожарах – это предмет особого беспокойства. Поэтому защита от пожаров является важнейшей обязанностью каждого члена общества и проводится в общегосударственном масштабе. Решение данной проблемы требует реализации комплекса научных, технических и организационных задач.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010400"/>
          </a:xfrm>
        </p:spPr>
        <p:txBody>
          <a:bodyPr>
            <a:noAutofit/>
          </a:bodyPr>
          <a:lstStyle/>
          <a:p>
            <a:pPr algn="ctr"/>
            <a:r>
              <a:rPr lang="ru-RU" dirty="0" smtClean="0"/>
              <a:t>Основные определения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4538674"/>
          </a:xfrm>
        </p:spPr>
        <p:txBody>
          <a:bodyPr>
            <a:normAutofit/>
          </a:bodyPr>
          <a:lstStyle/>
          <a:p>
            <a:pPr algn="just"/>
            <a:r>
              <a:rPr lang="ru-RU" b="1" dirty="0" smtClean="0">
                <a:latin typeface="Arial" pitchFamily="34" charset="0"/>
                <a:cs typeface="Arial" pitchFamily="34" charset="0"/>
              </a:rPr>
              <a:t>Пожарная безопасность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 — состояние объекта, характеризуемое возможностью предотвращения возникновения и развития пожара, а также воздействия на людей и имущество опасных факторов пожара.</a:t>
            </a:r>
          </a:p>
          <a:p>
            <a:pPr algn="just"/>
            <a:r>
              <a:rPr lang="ru-RU" b="1" dirty="0" smtClean="0">
                <a:latin typeface="Arial" pitchFamily="34" charset="0"/>
                <a:cs typeface="Arial" pitchFamily="34" charset="0"/>
              </a:rPr>
              <a:t>Пожар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 — неконтролируемое горение, причиняющее материальный ущерб, вред жизни и здоровью граждан, интересам общества и государства.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Основные определения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b="1" dirty="0" smtClean="0">
                <a:latin typeface="Arial" pitchFamily="34" charset="0"/>
                <a:cs typeface="Arial" pitchFamily="34" charset="0"/>
              </a:rPr>
              <a:t>Противопожарный режим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 — правила поведения людей, порядок организации производства, порядок содержания помещений и территорий, обеспечивающие предупреждение нарушений требований пожарной безопасности и тушение пожаров.</a:t>
            </a:r>
          </a:p>
          <a:p>
            <a:pPr algn="just"/>
            <a:r>
              <a:rPr lang="ru-RU" b="1" dirty="0" smtClean="0">
                <a:latin typeface="Arial" pitchFamily="34" charset="0"/>
                <a:cs typeface="Arial" pitchFamily="34" charset="0"/>
              </a:rPr>
              <a:t>Меры пожарной безопасности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 — действия по обеспечению пожарной безопасности, в том числе по выполнению требований пожарной безопасности.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500174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Федеральный закон от </a:t>
            </a:r>
            <a:r>
              <a:rPr lang="ru-RU" sz="4400" b="1" dirty="0" smtClean="0"/>
              <a:t>21.12.1994 N 69-ФЗ (ред. от 30.12.2015) </a:t>
            </a:r>
            <a:br>
              <a:rPr lang="ru-RU" sz="4400" b="1" dirty="0" smtClean="0"/>
            </a:br>
            <a:r>
              <a:rPr lang="ru-RU" sz="4400" b="1" dirty="0" smtClean="0"/>
              <a:t>"О пожарной безопасности"</a:t>
            </a:r>
            <a:endParaRPr lang="ru-RU" sz="4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43182"/>
            <a:ext cx="8229600" cy="3681418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sz="2000" dirty="0" smtClean="0"/>
              <a:t>	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	Настоящий Федеральный закон определяет общие правовые, экономические и социальные основы обеспечения пожарной безопасности в Российской Федерации, регулирует в этой области отношения между органами государственной власти, органами местного самоуправления, учреждениями, организациями, крестьянскими (фермерскими) хозяйствами, иными юридическими лицами независимо от их организационно-правовых форм и форм собственности (далее - организации), а также между общественными объединениями, индивидуальными предпринимателями, должностными лицами, гражданами Российской Федерации, иностранными гражданами, лицами без гражданства (далее – граждане).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142984"/>
            <a:ext cx="8229600" cy="1143000"/>
          </a:xfrm>
        </p:spPr>
        <p:txBody>
          <a:bodyPr>
            <a:noAutofit/>
          </a:bodyPr>
          <a:lstStyle/>
          <a:p>
            <a:r>
              <a:rPr lang="ru-RU" sz="3200" b="1" u="sng" dirty="0" smtClean="0"/>
              <a:t>Статья 34. Права и обязанности граждан в области пожарной безопасности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b="1" u="sng" dirty="0" smtClean="0"/>
              <a:t>Граждане обязаны: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85992"/>
            <a:ext cx="8229600" cy="4038608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sz="2000" dirty="0" smtClean="0">
                <a:latin typeface="Arial" pitchFamily="34" charset="0"/>
                <a:cs typeface="Arial" pitchFamily="34" charset="0"/>
              </a:rPr>
              <a:t>соблюдать требования пожарной безопасности;</a:t>
            </a:r>
          </a:p>
          <a:p>
            <a:pPr algn="just"/>
            <a:r>
              <a:rPr lang="ru-RU" sz="2000" dirty="0" smtClean="0">
                <a:latin typeface="Arial" pitchFamily="34" charset="0"/>
                <a:cs typeface="Arial" pitchFamily="34" charset="0"/>
              </a:rPr>
              <a:t>иметь в помещениях и строениях, находящихся в их собственности (пользовании), первичные средства тушения пожаров и противопожарный инвентарь в соответствии с правилами пожарной безопасности и перечнями, утвержденными соответствующими органами местного самоуправления;</a:t>
            </a:r>
          </a:p>
          <a:p>
            <a:pPr algn="just"/>
            <a:r>
              <a:rPr lang="ru-RU" sz="2000" dirty="0" smtClean="0">
                <a:latin typeface="Arial" pitchFamily="34" charset="0"/>
                <a:cs typeface="Arial" pitchFamily="34" charset="0"/>
              </a:rPr>
              <a:t>при обнаружении пожаров немедленно уведомлять о них пожарную охрану;</a:t>
            </a:r>
          </a:p>
          <a:p>
            <a:pPr algn="just"/>
            <a:r>
              <a:rPr lang="ru-RU" sz="2000" dirty="0" smtClean="0">
                <a:latin typeface="Arial" pitchFamily="34" charset="0"/>
                <a:cs typeface="Arial" pitchFamily="34" charset="0"/>
              </a:rPr>
              <a:t>до прибытия пожарной охраны принимать посильные меры по спасению людей, имущества и тушению пожаров;</a:t>
            </a:r>
          </a:p>
          <a:p>
            <a:pPr algn="just"/>
            <a:r>
              <a:rPr lang="ru-RU" sz="2000" dirty="0" smtClean="0">
                <a:latin typeface="Arial" pitchFamily="34" charset="0"/>
                <a:cs typeface="Arial" pitchFamily="34" charset="0"/>
              </a:rPr>
              <a:t>оказывать содействие пожарной охране при тушении пожаров;</a:t>
            </a:r>
          </a:p>
          <a:p>
            <a:pPr algn="just"/>
            <a:r>
              <a:rPr lang="ru-RU" sz="2000" dirty="0" smtClean="0">
                <a:latin typeface="Arial" pitchFamily="34" charset="0"/>
                <a:cs typeface="Arial" pitchFamily="34" charset="0"/>
              </a:rPr>
              <a:t>выполнять предписания, постановления и иные законные требования должностных лиц государственного пожарного надзора;</a:t>
            </a:r>
            <a:endParaRPr lang="ru-RU" sz="2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785794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Обеспечение пожарной безопасности включает: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ru-RU" dirty="0" smtClean="0">
                <a:latin typeface="Arial" pitchFamily="34" charset="0"/>
                <a:cs typeface="Arial" pitchFamily="34" charset="0"/>
              </a:rPr>
              <a:t>соблюдение нормативно-правовых актов, правил и требований пожарной безопасности, а также проведение противопожарных мероприятий;</a:t>
            </a:r>
          </a:p>
          <a:p>
            <a:pPr algn="just"/>
            <a:r>
              <a:rPr lang="ru-RU" dirty="0" smtClean="0">
                <a:latin typeface="Arial" pitchFamily="34" charset="0"/>
                <a:cs typeface="Arial" pitchFamily="34" charset="0"/>
              </a:rPr>
              <a:t>обеспечение образовательного учреждения первичными средствами пожаротушения;</a:t>
            </a:r>
          </a:p>
          <a:p>
            <a:pPr algn="just"/>
            <a:r>
              <a:rPr lang="ru-RU" dirty="0" smtClean="0">
                <a:latin typeface="Arial" pitchFamily="34" charset="0"/>
                <a:cs typeface="Arial" pitchFamily="34" charset="0"/>
              </a:rPr>
              <a:t>проведение учебных эвакуаций людей при пожаре;</a:t>
            </a:r>
          </a:p>
          <a:p>
            <a:pPr algn="just"/>
            <a:r>
              <a:rPr lang="ru-RU" dirty="0" smtClean="0">
                <a:latin typeface="Arial" pitchFamily="34" charset="0"/>
                <a:cs typeface="Arial" pitchFamily="34" charset="0"/>
              </a:rPr>
              <a:t>перезарядку огнетушителей (в сроки, согласно паспорта) или ремонт при падении давления в огнетушителе ниже допустимого уровня по показаниям манометра;</a:t>
            </a:r>
          </a:p>
          <a:p>
            <a:pPr algn="just"/>
            <a:r>
              <a:rPr lang="ru-RU" dirty="0" smtClean="0">
                <a:latin typeface="Arial" pitchFamily="34" charset="0"/>
                <a:cs typeface="Arial" pitchFamily="34" charset="0"/>
              </a:rPr>
              <a:t>защита от пожара электросетей и электроустановок, приведение их в противопожарное состояние;</a:t>
            </a:r>
          </a:p>
          <a:p>
            <a:pPr algn="just"/>
            <a:r>
              <a:rPr lang="ru-RU" dirty="0" smtClean="0">
                <a:latin typeface="Arial" pitchFamily="34" charset="0"/>
                <a:cs typeface="Arial" pitchFamily="34" charset="0"/>
              </a:rPr>
              <a:t>поддержание в надлежащем состоянии путей эвакуации и запасных выходов;</a:t>
            </a:r>
          </a:p>
          <a:p>
            <a:pPr algn="just"/>
            <a:r>
              <a:rPr lang="ru-RU" dirty="0" smtClean="0">
                <a:latin typeface="Arial" pitchFamily="34" charset="0"/>
                <a:cs typeface="Arial" pitchFamily="34" charset="0"/>
              </a:rPr>
              <a:t>содержание подвальных и чердачных помещений в противопожарном состоянии.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http://img-fotki.yandex.ru/get/5630/28775335.7/0_88721_f39b6ecb_orig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205368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Действия сотрудников при обнаружении пожара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 algn="just" fontAlgn="base"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	1. Учитель при первых признаках пожара должен на собственном примере показать, как спокойно и взвешенно должны приниматься решения.</a:t>
            </a:r>
          </a:p>
          <a:p>
            <a:pPr marL="514350" indent="-514350" algn="just" fontAlgn="base"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	2. Не должен позволять ученикам паниковать и хаотично покидать помещение.</a:t>
            </a:r>
          </a:p>
          <a:p>
            <a:pPr marL="514350" indent="-514350" algn="just" fontAlgn="base"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	3. При выходе школьный кабинет обесточивается, закрываются окна и двери.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18</TotalTime>
  <Words>235</Words>
  <Application>Microsoft Office PowerPoint</Application>
  <PresentationFormat>Экран (4:3)</PresentationFormat>
  <Paragraphs>42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Поток</vt:lpstr>
      <vt:lpstr>Пожарная безопасность</vt:lpstr>
      <vt:lpstr>Слайд 2</vt:lpstr>
      <vt:lpstr>Основные определения</vt:lpstr>
      <vt:lpstr>Основные определения</vt:lpstr>
      <vt:lpstr>Федеральный закон от 21.12.1994 N 69-ФЗ (ред. от 30.12.2015)  "О пожарной безопасности"</vt:lpstr>
      <vt:lpstr>Статья 34. Права и обязанности граждан в области пожарной безопасности Граждане обязаны:</vt:lpstr>
      <vt:lpstr>Обеспечение пожарной безопасности включает:</vt:lpstr>
      <vt:lpstr>Слайд 8</vt:lpstr>
      <vt:lpstr>Действия сотрудников при обнаружении пожара</vt:lpstr>
      <vt:lpstr>Действия сотрудников при обнаружении пожара</vt:lpstr>
      <vt:lpstr>Процесс эвакуации учащихся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Пожарная безопасность</dc:title>
  <dc:creator>Max</dc:creator>
  <cp:lastModifiedBy>Max</cp:lastModifiedBy>
  <cp:revision>3</cp:revision>
  <dcterms:created xsi:type="dcterms:W3CDTF">2016-04-25T19:18:10Z</dcterms:created>
  <dcterms:modified xsi:type="dcterms:W3CDTF">2016-04-25T19:41:11Z</dcterms:modified>
</cp:coreProperties>
</file>