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18D"/>
    <a:srgbClr val="379B96"/>
    <a:srgbClr val="2D7F7B"/>
    <a:srgbClr val="3CAAA5"/>
    <a:srgbClr val="00AC7F"/>
    <a:srgbClr val="D9D9D9"/>
    <a:srgbClr val="0CBDC6"/>
    <a:srgbClr val="5A27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7" d="100"/>
          <a:sy n="127" d="100"/>
        </p:scale>
        <p:origin x="264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18881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docviewer.yandex.ru/view/328188287/?*=Cv35H4w81I40SwvUoNvctmvwTx57InVybCI6InlhLW1haWw6Ly8xNjUyMjU4MTEzMjkxNTgyMjYvMS4zIiwidGl0bGUiOiLQvdCw0YjQsCDRgdGL0YDQsNGPLmRvY3giLCJ1aWQiOiIzMjgxODgyODciLCJ5dSI6IjQwMjM3Njc2ODE0MzMxNDg2MzciLCJub2lmcmFtZSI6ZmFsc2UsInRzIjoxNTIyMjM4ODM3Mzc4fQ=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744800" y="918900"/>
            <a:ext cx="95400" cy="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2931175" y="1878275"/>
            <a:ext cx="61458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Осторожно: КИБЕРБУЛЛИНГ!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00" y="429600"/>
            <a:ext cx="2729201" cy="44344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931175" y="3794975"/>
            <a:ext cx="63594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Работу выполнила</a:t>
            </a: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b="1" i="1">
                <a:solidFill>
                  <a:srgbClr val="FDFDFD"/>
                </a:solidFill>
                <a:latin typeface="Georgia"/>
                <a:ea typeface="Georgia"/>
                <a:cs typeface="Georgia"/>
                <a:sym typeface="Georgia"/>
              </a:rPr>
              <a:t>ученица 9”А” класса Птицына Анастасия</a:t>
            </a:r>
            <a:r>
              <a:rPr lang="ru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i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Руководитель</a:t>
            </a: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b="1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Евстафьева Ольга Игоревна</a:t>
            </a:r>
            <a:endParaRPr b="1" i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959975" y="224550"/>
            <a:ext cx="55284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 кибербуллинга</a:t>
            </a:r>
            <a:endParaRPr sz="3000" i="1">
              <a:solidFill>
                <a:schemeClr val="lt1"/>
              </a:solidFill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311700" y="948263"/>
            <a:ext cx="8162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Статистику собрала компания HarrisInteractive в своем исследовании в 2008 году.</a:t>
            </a: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/>
          </a:p>
        </p:txBody>
      </p:sp>
      <p:sp>
        <p:nvSpPr>
          <p:cNvPr id="165" name="Shape 165"/>
          <p:cNvSpPr txBox="1"/>
          <p:nvPr/>
        </p:nvSpPr>
        <p:spPr>
          <a:xfrm>
            <a:off x="5073300" y="1533450"/>
            <a:ext cx="3401100" cy="2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Рoссия — находится в лидерaх пo урoвню кибербулингa среди детей и подростков. </a:t>
            </a:r>
            <a:endParaRPr b="1"/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50" y="1535100"/>
            <a:ext cx="45552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3300" y="2458375"/>
            <a:ext cx="3662550" cy="23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11700" y="653150"/>
            <a:ext cx="84900" cy="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192375" y="78475"/>
            <a:ext cx="8520600" cy="4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</a:t>
            </a:r>
            <a:r>
              <a:rPr lang="ru" sz="1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около 43% подростков в пубертатном возрасте регулярно сталкиваются с феноменом кибербуллинга, совершаемым в Интернете или с помощью прочих средств коммуникации!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</a:t>
            </a:r>
            <a:r>
              <a:rPr lang="ru" sz="1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исследовать уровень информационной защищенности учащихся МОУ СШ №30.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поставленной целью исследования был определен ряд</a:t>
            </a:r>
            <a:r>
              <a:rPr lang="ru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</a:t>
            </a:r>
            <a:r>
              <a:rPr lang="ru" sz="1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анкетирование учащихся и обработать полученные результаты.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Интерпретировать полученные результаты и выводы.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Дать рекомендации учащимся по конструктивному использованию Интернет.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 памятку родителям по предотвращению кибербуллинга.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 исследования</a:t>
            </a:r>
            <a:r>
              <a:rPr lang="ru" sz="1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учащиеся 6-9 классов МОУ СШ №30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Экспериментальная выборка</a:t>
            </a:r>
            <a:r>
              <a:rPr lang="ru" sz="19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исследовании приняли  </a:t>
            </a: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участие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207</a:t>
            </a:r>
            <a:r>
              <a:rPr lang="ru" sz="19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человек.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71600" y="107425"/>
            <a:ext cx="9072300" cy="4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исследования были получены следующие данные: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27%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проводят в Интернет в среднем 3 часа в день, а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57%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- все свободное время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используют Интернет для развлечения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, для общения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, в образовательных целях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12%</a:t>
            </a: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получали по Интернету обидные или непристойные сообщения 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21%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опрошенных ответили, что про них размещались обидные или непристойные сообщения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встречали Интернет страницы, на которых высмеивался определенный человек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63%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сами намеренно скрывали информацию о себе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Около половины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(48%)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встречались с кибербуллингом 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информацию о себе в социальных сетях выкладывают до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опрошенных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Как обезопасить себя от угроз опрошенные отвечали по разному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большинство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(73%)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блокируют источник опасности, но некоторые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(7%)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пытались отомстить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Об угрозах по Интернету 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38% 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рассказывают друзьям и только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родителям, а </a:t>
            </a:r>
            <a:r>
              <a:rPr lang="ru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31%</a:t>
            </a: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 - никому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578175" y="0"/>
            <a:ext cx="36156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</a:t>
            </a:r>
            <a:endParaRPr sz="3000" i="1">
              <a:solidFill>
                <a:schemeClr val="lt1"/>
              </a:solidFill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5167375" y="801650"/>
            <a:ext cx="3714000" cy="15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ИКТ технологии способствовали развитию новой формы агрессии – кибербуллинга. На сегодняшний день возникла острая необходимость защищать детей от опасностей, связанных с выходом в онлайн, поскольку кибербуллинг может иметь серьезные последствия, как для школьного обучения, так и для психологического благополучия школьников. Только сам пользователь может сделать свою жизнь в виртуальном пространстве безопасной!</a:t>
            </a:r>
            <a:b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00" y="898200"/>
            <a:ext cx="4846851" cy="25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334450" y="3938150"/>
            <a:ext cx="44751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!Наша гипотеза оказалась верна! 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578175" y="0"/>
            <a:ext cx="36156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chemeClr val="lt1"/>
              </a:solidFill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5167375" y="801650"/>
            <a:ext cx="3714000" cy="15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50" y="176750"/>
            <a:ext cx="5183325" cy="35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6338" y="1760725"/>
            <a:ext cx="3335026" cy="317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751875" y="1575300"/>
            <a:ext cx="7924200" cy="16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6000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2274750" y="95475"/>
            <a:ext cx="45945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Оглавление</a:t>
            </a:r>
            <a:endParaRPr sz="36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240100" y="763875"/>
            <a:ext cx="76959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b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Цель работы и задачи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ru" sz="1800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Интернет-феномен</a:t>
            </a:r>
            <a:r>
              <a:rPr lang="ru" sz="1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	</a:t>
            </a:r>
            <a:endParaRPr sz="1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Жертвы </a:t>
            </a:r>
            <a:endParaRPr sz="1800" b="1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Мобберы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</a:t>
            </a:r>
            <a:endParaRPr sz="1800" b="1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</a:t>
            </a: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кибербуллинга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Статистика 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кибербуллинга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ru" sz="1800" dirty="0">
                <a:solidFill>
                  <a:srgbClr val="00AC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i="1" u="sng" dirty="0">
                <a:solidFill>
                  <a:srgbClr val="33918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Практическая работа</a:t>
            </a:r>
            <a:r>
              <a:rPr lang="ru" sz="1800" i="1" u="sng" dirty="0">
                <a:solidFill>
                  <a:srgbClr val="379B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i="1" u="sng" dirty="0">
              <a:solidFill>
                <a:srgbClr val="379B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b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dirty="0"/>
              <a:t/>
            </a:r>
            <a:br>
              <a:rPr lang="ru" dirty="0"/>
            </a:br>
            <a:endParaRPr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275" y="947163"/>
            <a:ext cx="4407275" cy="28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25" y="238700"/>
            <a:ext cx="3615974" cy="37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175" y="1121800"/>
            <a:ext cx="3615975" cy="37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661275" y="1319575"/>
            <a:ext cx="593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работы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исследовать уровень информационной безопасности учащихся МОУ СШ №30.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1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технологии кибербуллинга.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основные виды кибербуллинга в Интернете.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Выяснить причины кибербуллинга.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анкетирование учащихся и обработать полученные рультаты.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Интерпретировать полученные результаты и выводы.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Дать рекомендации учащимся по конструктивному использованию Интернет.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 памятку родителям </a:t>
            </a:r>
            <a:r>
              <a:rPr lang="ru" sz="1300">
                <a:solidFill>
                  <a:srgbClr val="2A2A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предотвращению кибербуллинга.</a:t>
            </a:r>
            <a:endParaRPr sz="1300">
              <a:solidFill>
                <a:srgbClr val="2A2A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endParaRPr sz="1300">
              <a:solidFill>
                <a:srgbClr val="2A2A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84875" y="507300"/>
            <a:ext cx="82086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работы</a:t>
            </a:r>
            <a:r>
              <a:rPr lang="ru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исследовать уровень информационной безопасности учащихся МОУ СШ №30.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2000" b="1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технологии кибербуллинга.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основные виды кибербуллинга в Интернете.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Выяснить причины кибербуллинга.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анкетирование учащихся и обработать полученные результаты.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Интерпретировать полученные результаты и выводы.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Дать рекомендации учащимся по конструктивному использованию Интернет.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 памятку родителям </a:t>
            </a: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по предотвращению кибербуллинга.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Интернет-феномен</a:t>
            </a:r>
            <a:endParaRPr sz="30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119750" y="-505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Интернет-феномен</a:t>
            </a:r>
            <a:endParaRPr sz="3600" i="1">
              <a:solidFill>
                <a:schemeClr val="lt1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148425" y="733400"/>
            <a:ext cx="46071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Кибербуллинг </a:t>
            </a:r>
            <a:r>
              <a:rPr lang="ru" sz="1500" b="1" i="1" dirty="0">
                <a:latin typeface="Times New Roman"/>
                <a:ea typeface="Times New Roman"/>
                <a:cs typeface="Times New Roman"/>
                <a:sym typeface="Times New Roman"/>
              </a:rPr>
              <a:t>(кибермоббинг) </a:t>
            </a: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– это намеренные оскорбления, угрозы, сообщения другим компрометирующих данных с помощью современных устройств коммуникации, как правило в течении продолжительного периода времени.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Кибербуллинг оказывает действие в интернете с помощью средства коммуникации или просто с помощью мобильной связи.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Около 5% инцидентов, которые случаются ввиду кибербуллинга заканчиваются буллицидом. </a:t>
            </a:r>
            <a:r>
              <a:rPr lang="ru" sz="1500" b="1" i="1" dirty="0">
                <a:latin typeface="Times New Roman"/>
                <a:ea typeface="Times New Roman"/>
                <a:cs typeface="Times New Roman"/>
                <a:sym typeface="Times New Roman"/>
              </a:rPr>
              <a:t>Буллицид</a:t>
            </a: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 — гибель жертвы вследствие кибербуллинга.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Агрессоров, или попросту лиц, оскорбляющих в интернете чье-либо достоинство называют себя «</a:t>
            </a:r>
            <a:r>
              <a:rPr lang="ru" sz="1500" b="1" i="1" dirty="0">
                <a:latin typeface="Times New Roman"/>
                <a:ea typeface="Times New Roman"/>
                <a:cs typeface="Times New Roman"/>
                <a:sym typeface="Times New Roman"/>
              </a:rPr>
              <a:t>Булли</a:t>
            </a: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» или «</a:t>
            </a:r>
            <a:r>
              <a:rPr lang="ru" sz="1500" b="1" i="1" dirty="0">
                <a:latin typeface="Times New Roman"/>
                <a:ea typeface="Times New Roman"/>
                <a:cs typeface="Times New Roman"/>
                <a:sym typeface="Times New Roman"/>
              </a:rPr>
              <a:t>Мобберы</a:t>
            </a: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sz="1500" b="1" dirty="0"/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325" y="912750"/>
            <a:ext cx="4088050" cy="25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009150" y="128300"/>
            <a:ext cx="31257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Жертвы</a:t>
            </a:r>
            <a:endParaRPr sz="3000" i="1">
              <a:solidFill>
                <a:schemeClr val="lt1"/>
              </a:solidFill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80750" y="4041375"/>
            <a:ext cx="87825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11-16 лет – это возраст,  на который приходится основная масса, как жертв, так и самих булли.</a:t>
            </a: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Данный возраст относится к пубертатному периоду, который характеризуется особой чувствительностью подростка к различным слухам и оскорблениям.</a:t>
            </a:r>
            <a:endParaRPr b="1"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25" y="933225"/>
            <a:ext cx="4135325" cy="25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025" y="933225"/>
            <a:ext cx="3871025" cy="29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528150" y="550475"/>
            <a:ext cx="2087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Flaming</a:t>
            </a:r>
            <a:r>
              <a:rPr lang="ru" b="1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(оскорбление)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46500" y="1817200"/>
            <a:ext cx="75693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</a:t>
            </a:r>
            <a:b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2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Нэнси Виллард)</a:t>
            </a:r>
            <a:endParaRPr sz="24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350400" y="1138325"/>
            <a:ext cx="361500" cy="431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350400" y="3072125"/>
            <a:ext cx="361500" cy="431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528150" y="3568950"/>
            <a:ext cx="25542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Harassment</a:t>
            </a:r>
            <a:r>
              <a:rPr lang="ru" b="1" dirty="0">
                <a:solidFill>
                  <a:schemeClr val="bg1">
                    <a:lumMod val="6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(домогательство)</a:t>
            </a:r>
            <a:endParaRPr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589725" y="1936075"/>
            <a:ext cx="548100" cy="36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7522700" y="1653900"/>
            <a:ext cx="18663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Denigration</a:t>
            </a:r>
            <a:endParaRPr b="1" u="sng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(очернение, распростронение слухов)</a:t>
            </a:r>
            <a:endParaRPr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831175" y="1936075"/>
            <a:ext cx="548100" cy="36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155150" y="1877775"/>
            <a:ext cx="14661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Impersonation </a:t>
            </a:r>
            <a:r>
              <a:rPr lang="ru" b="1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(использование фиктивного имени)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624775" y="254425"/>
            <a:ext cx="5878200" cy="1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</a:t>
            </a:r>
            <a:b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2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 Нэнси Виллард)</a:t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383125" y="1630750"/>
            <a:ext cx="361500" cy="48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 rot="2148832">
            <a:off x="2297396" y="1582553"/>
            <a:ext cx="390666" cy="4847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-2060962">
            <a:off x="6532965" y="1630663"/>
            <a:ext cx="361550" cy="4852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544925" y="2487475"/>
            <a:ext cx="2580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Cyberthreats (открытая угроза физической расправы)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744675" y="2321775"/>
            <a:ext cx="1866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Outing and Trickery (публичное разглашение личной информации)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6427700" y="2321775"/>
            <a:ext cx="22308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Cybertalking (продолжительное домогательство и преследование)</a:t>
            </a:r>
            <a:endParaRPr b="1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624775" y="254425"/>
            <a:ext cx="5878200" cy="1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6427700" y="2321775"/>
            <a:ext cx="22308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169350" y="1644525"/>
            <a:ext cx="46653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кибербуллинга</a:t>
            </a:r>
            <a:endParaRPr sz="3600" i="1">
              <a:solidFill>
                <a:schemeClr val="lt1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993250" y="711450"/>
            <a:ext cx="2037852" cy="2016900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5680000" y="711450"/>
            <a:ext cx="676500" cy="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5108888" y="159114"/>
            <a:ext cx="1818720" cy="1450332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11700" y="961228"/>
            <a:ext cx="1749438" cy="1642248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238300" y="3054275"/>
            <a:ext cx="1877688" cy="1812024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7265825" y="2790626"/>
            <a:ext cx="1749438" cy="1450332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766775" y="445017"/>
            <a:ext cx="1306260" cy="1259712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215100" y="3536650"/>
            <a:ext cx="1637226" cy="1329588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 rot="-158156">
            <a:off x="704090" y="1567466"/>
            <a:ext cx="1637332" cy="42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Страх</a:t>
            </a:r>
            <a:endParaRPr sz="18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" name="Shape 150"/>
          <p:cNvSpPr txBox="1"/>
          <p:nvPr/>
        </p:nvSpPr>
        <p:spPr>
          <a:xfrm rot="2188">
            <a:off x="3046721" y="837893"/>
            <a:ext cx="9429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Сила</a:t>
            </a:r>
            <a:endParaRPr sz="18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1" name="Shape 151"/>
          <p:cNvSpPr txBox="1"/>
          <p:nvPr/>
        </p:nvSpPr>
        <p:spPr>
          <a:xfrm rot="-1469594">
            <a:off x="5322293" y="615446"/>
            <a:ext cx="1818441" cy="53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Авторитет</a:t>
            </a:r>
            <a:endParaRPr sz="18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2" name="Shape 152"/>
          <p:cNvSpPr txBox="1"/>
          <p:nvPr/>
        </p:nvSpPr>
        <p:spPr>
          <a:xfrm rot="-1399085">
            <a:off x="7264599" y="3253570"/>
            <a:ext cx="1473340" cy="29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Конфликты</a:t>
            </a:r>
            <a:endParaRPr sz="18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3" name="Shape 153"/>
          <p:cNvSpPr txBox="1"/>
          <p:nvPr/>
        </p:nvSpPr>
        <p:spPr>
          <a:xfrm rot="675">
            <a:off x="4426955" y="4007109"/>
            <a:ext cx="1527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Скука</a:t>
            </a:r>
            <a:endParaRPr sz="18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Shape 154"/>
          <p:cNvSpPr txBox="1"/>
          <p:nvPr/>
        </p:nvSpPr>
        <p:spPr>
          <a:xfrm rot="-937348">
            <a:off x="1418029" y="3601325"/>
            <a:ext cx="1506141" cy="45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Личностный кризис</a:t>
            </a:r>
            <a:endParaRPr sz="18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Shape 155"/>
          <p:cNvSpPr txBox="1"/>
          <p:nvPr/>
        </p:nvSpPr>
        <p:spPr>
          <a:xfrm rot="-1936673">
            <a:off x="7114192" y="1296591"/>
            <a:ext cx="2052709" cy="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i="1">
                <a:solidFill>
                  <a:srgbClr val="20124D"/>
                </a:solidFill>
                <a:latin typeface="Impact"/>
                <a:ea typeface="Impact"/>
                <a:cs typeface="Impact"/>
                <a:sym typeface="Impact"/>
              </a:rPr>
              <a:t>Комплекс неполноценности</a:t>
            </a:r>
            <a:endParaRPr sz="1700" b="1" i="1">
              <a:solidFill>
                <a:srgbClr val="20124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641</Words>
  <Application>Microsoft Office PowerPoint</Application>
  <PresentationFormat>Экран (16:9)</PresentationFormat>
  <Paragraphs>87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Simple Light</vt:lpstr>
      <vt:lpstr>Слайд 1</vt:lpstr>
      <vt:lpstr>Слайд 2</vt:lpstr>
      <vt:lpstr>Слайд 3</vt:lpstr>
      <vt:lpstr>Слайд 4</vt:lpstr>
      <vt:lpstr>Интернет-феномен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Olya</cp:lastModifiedBy>
  <cp:revision>6</cp:revision>
  <dcterms:modified xsi:type="dcterms:W3CDTF">2018-04-12T05:26:23Z</dcterms:modified>
</cp:coreProperties>
</file>