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393" autoAdjust="0"/>
  </p:normalViewPr>
  <p:slideViewPr>
    <p:cSldViewPr>
      <p:cViewPr>
        <p:scale>
          <a:sx n="58" d="100"/>
          <a:sy n="58" d="100"/>
        </p:scale>
        <p:origin x="-21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D5325-56D1-464E-B623-CFA0705239F4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41199-9B5D-4D7F-9605-AE0661393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1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60918/03634465332316096b8d3bcf2dd5b60ebcf9867d/#dst10001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ФЗ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34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П.7. зачет организацией, осуществляющей образовательную деятельность, в установленном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образования, совместно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 </a:t>
            </a:r>
            <a:r>
              <a:rPr lang="ru-R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порядке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деятельность;</a:t>
            </a: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П.3.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по индивидуальному учебному плану, в том числе ускоренное обучение, в пределах осваиваемой образовательной программы в порядке, установленном локальными нормативными актами;</a:t>
            </a: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п.7. 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по индивидуальному учебному плану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том числе ускоренное обучение, в пределах осваиваемых общеобразовательных программ осуществляется в порядке, установленном локальными нормативными актами Организации.</a:t>
            </a:r>
          </a:p>
          <a:p>
            <a:r>
              <a:rPr lang="ru-RU" dirty="0" smtClean="0"/>
              <a:t>П.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3. Организация образовательной деятельности по общеобразовательным программам может быть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основана на дифференциации содержания с учетом образовательных потребностей и интересов обучающихся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обеспечивающих углубленное изучение отдельных учебных предметов, предметных областей соответствующей образовательной программы (профильное обучение)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П.16. Общеобразовательные программы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реализуются Организацией как самостоятельно, так и посредством сетевых форм их реализации</a:t>
            </a:r>
            <a:r>
              <a:rPr lang="ru-RU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может использовать сетевую форму реализации общеобразовательных программ и (или) отдельных компонентов, предусмотренных образовательными программами (в том числе различного вида, уровня и (или) направленности), обеспечивающую возможность освоения образовательных программ обучающимися с использованием ресурсов нескольких организаций, осуществляющих образовательную деятельность, включая иностранные, а также при необходимости с использованием ресурсов иных организаций. Использование сетевой формы реализации общеобразовательных программ осуществляется на основании договора между указанными организациями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4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Порядок зачета организацией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деятельность,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устанавливает правила зачета организацией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осуществляющей образовательную деятельность (далее - организация), результатов освоения обучающимися учебных предметов, курсов, дисциплин (модулей), практики, дополнительных образовательных программ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других организациях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(далее соответственно - зачет, результаты пройденного обучения).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45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 зачета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регламентирует:</a:t>
            </a:r>
            <a:endParaRPr lang="ru-RU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 форму и порядок подачи заявления;</a:t>
            </a:r>
            <a:endParaRPr lang="ru-RU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правила зачета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 (далее соответственно - зачет, результаты пройденного обучения);</a:t>
            </a:r>
            <a:endParaRPr lang="ru-RU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процедуру установления соответствия результатов пройденного обучения по ранее освоенной обучающимся образовательной программе (ее части) планируемым результатам обучения по соответствующей части осваиваемой образовательной программы (далее - установление соответствия).</a:t>
            </a:r>
            <a:endParaRPr lang="ru-RU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78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Индивидуальный учебный план разрабатывается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целях обеспечения освоения основной образовательной программы соответствующего уровня общего образования на основе индивидуализации ее с учетом особенностей и образовательных потребностей конкретного обучающегося,  и призван обеспечить удовлетворение образовательных потребностей обучающихся путем выбора оптимального перечня учебных предметов, курсов, дисциплин (модулей), темпов и сроков их освоения, а также форм обучения и получения образования.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36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</a:t>
            </a:r>
            <a:r>
              <a:rPr lang="ru-RU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зачета п.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2.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Зачет осуществляется по заявлению обучающегося или родителей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(законных представителей) несовершеннолетнего обучающегося, на основании документов, подтверждающих результаты пройденного обучения: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документа об образовании и (или) о квалификации, в том числе об образовании и (или) о квалификации, полученных в иностранном государстве;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документа об обучении, в том числе справки об обучении или о периоде обучения, документа, выданного иностранными организациями (справки, академической справки и иного документа).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7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Порядок</a:t>
            </a:r>
            <a:r>
              <a:rPr lang="ru-RU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зачета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 4.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Зачет осуществляется посредством сопоставления планируемых результатов по соответствующей части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(учебному предмету, курсу, дисциплине (модулю), практике) образовательной программы, которую осваивает обучающийся (далее - часть осваиваемой образовательной программы), и результатов пройденного обучения, определенных освоенной ранее обучающимся образовательной программой (ее частью).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7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результатам зачёта может быть организовано обучение по ИУП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1.3. Обучение по индивидуальному учебному плану организуется: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обучающихся профильных классов;</a:t>
            </a:r>
            <a:endParaRPr lang="ru-RU" b="1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обучающихся с высокой степенью усвоения образовательной программы в целях организации ускоренного обучения;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…..</a:t>
            </a:r>
            <a:endParaRPr lang="ru-RU" dirty="0" smtClean="0">
              <a:effectLst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обучающихся, которым произведен зачет результатов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освоения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деятельность;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иных случаях.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78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41199-9B5D-4D7F-9605-AE06613931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7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DFECC5-123E-44B3-AB7C-880373A3EF6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FA792A-27B3-4685-AD43-800E2F8134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700808"/>
            <a:ext cx="6548264" cy="2664296"/>
          </a:xfrm>
        </p:spPr>
        <p:txBody>
          <a:bodyPr>
            <a:noAutofit/>
          </a:bodyPr>
          <a:lstStyle/>
          <a:p>
            <a:r>
              <a:rPr lang="ru-RU" sz="2800" b="1" dirty="0"/>
              <a:t>Порядок</a:t>
            </a:r>
            <a:r>
              <a:rPr lang="x-none" sz="2800" b="1"/>
              <a:t> зачета результатов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x-none" sz="2800" b="1"/>
              <a:t>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085184"/>
            <a:ext cx="5940152" cy="1536576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Табунова</a:t>
            </a:r>
            <a:r>
              <a:rPr lang="ru-RU" dirty="0" smtClean="0"/>
              <a:t> Татьяна Александровна,</a:t>
            </a:r>
          </a:p>
          <a:p>
            <a:r>
              <a:rPr lang="ru-RU" dirty="0"/>
              <a:t>д</a:t>
            </a:r>
            <a:r>
              <a:rPr lang="ru-RU" dirty="0" smtClean="0"/>
              <a:t>иректор МОУ «Гимназия № 3»</a:t>
            </a:r>
          </a:p>
          <a:p>
            <a:r>
              <a:rPr lang="ru-RU" dirty="0" smtClean="0"/>
              <a:t>Г. Ярославль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21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hlinkClick r:id="rId3"/>
              </a:rPr>
              <a:t>Федеральный закон от 29.12.2012 N 273-ФЗ (ред. от 02.07.2021) "Об образовании в Российской Федерации" (с изм. и доп., вступ. в силу с 01.09.2021</a:t>
            </a:r>
            <a:r>
              <a:rPr lang="ru-RU" sz="2000" b="1" dirty="0" smtClean="0">
                <a:hlinkClick r:id="rId3"/>
              </a:rPr>
              <a:t>)</a:t>
            </a:r>
            <a:r>
              <a:rPr lang="ru-RU" sz="2000" b="1" dirty="0" smtClean="0"/>
              <a:t> ст.34 ч.1. п.7, п.3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/>
              <a:t>Приказ Министерства просвещения РФ от 28 августа 2020 г. № 442 “Об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</a:t>
            </a:r>
            <a:r>
              <a:rPr lang="ru-RU" sz="2000" b="1" dirty="0" smtClean="0"/>
              <a:t>” </a:t>
            </a:r>
            <a:r>
              <a:rPr lang="ru-RU" sz="2000" b="1" dirty="0" err="1" smtClean="0"/>
              <a:t>п.п</a:t>
            </a:r>
            <a:r>
              <a:rPr lang="ru-RU" sz="2000" b="1" dirty="0" smtClean="0"/>
              <a:t>. 7, 13, 16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/>
              <a:t>Федеральные государственные образовательные стандарты НОО, ООО, СОО</a:t>
            </a:r>
            <a:endParaRPr lang="ru-RU" sz="2000" b="1" dirty="0"/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964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600526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7400" dirty="0" smtClean="0"/>
              <a:t>4. </a:t>
            </a:r>
            <a:r>
              <a:rPr lang="ru-RU" sz="7400" b="1" dirty="0" smtClean="0"/>
              <a:t>Совместный Приказ </a:t>
            </a:r>
            <a:r>
              <a:rPr lang="ru-RU" sz="7400" b="1" dirty="0"/>
              <a:t>Министерства науки и высшего образования РФ и Министерства просвещения РФ от 30 июня 2020 г. № 845/369 “Об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a:t>
            </a:r>
            <a:r>
              <a:rPr lang="ru-RU" sz="7400" b="1" dirty="0" smtClean="0"/>
              <a:t>”</a:t>
            </a:r>
          </a:p>
          <a:p>
            <a:pPr marL="0" indent="0" algn="just">
              <a:buNone/>
            </a:pPr>
            <a:endParaRPr lang="ru-RU" sz="5900" b="1" dirty="0" smtClean="0"/>
          </a:p>
          <a:p>
            <a:pPr marL="0" indent="0">
              <a:buNone/>
            </a:pPr>
            <a:r>
              <a:rPr lang="ru-RU" sz="5900" b="1" dirty="0" smtClean="0"/>
              <a:t>5. Совместный Приказ Министерства науки и высшего образования РФ и Министерства просвещения РФ </a:t>
            </a:r>
            <a:r>
              <a:rPr lang="ru-RU" sz="5900" b="1" dirty="0"/>
              <a:t>от 5 августа 2020 </a:t>
            </a:r>
            <a:r>
              <a:rPr lang="ru-RU" sz="5900" b="1" dirty="0" smtClean="0"/>
              <a:t>года № 882/391 «</a:t>
            </a:r>
            <a:r>
              <a:rPr lang="ru-RU" sz="5900" b="1" dirty="0"/>
              <a:t>ОБ </a:t>
            </a:r>
            <a:r>
              <a:rPr lang="ru-RU" sz="5900" b="1" dirty="0" smtClean="0"/>
              <a:t>ОРГАНИЗАЦИИ И </a:t>
            </a:r>
            <a:r>
              <a:rPr lang="ru-RU" sz="5900" b="1" dirty="0"/>
              <a:t>ОСУЩЕСТВЛЕНИИ ОБРАЗОВАТЕЛЬНОЙ ДЕЯТЕЛЬНОСТИ ПРИ </a:t>
            </a:r>
            <a:r>
              <a:rPr lang="ru-RU" sz="5900" b="1" dirty="0" smtClean="0"/>
              <a:t>СЕТЕВОЙ ФОРМЕ </a:t>
            </a:r>
            <a:r>
              <a:rPr lang="ru-RU" sz="5900" b="1" dirty="0"/>
              <a:t>РЕАЛИЗАЦИИ ОБРАЗОВАТЕЛЬНЫХ </a:t>
            </a:r>
            <a:r>
              <a:rPr lang="ru-RU" sz="5900" b="1" dirty="0" smtClean="0"/>
              <a:t>ПРОГРАММ»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49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Локальные акты МОУ «Гимназия № 3»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Порядок</a:t>
            </a:r>
            <a:r>
              <a:rPr lang="x-none" b="1" smtClean="0"/>
              <a:t> </a:t>
            </a:r>
            <a:r>
              <a:rPr lang="x-none" b="1"/>
              <a:t>зачета результатов </a:t>
            </a:r>
            <a:r>
              <a:rPr lang="x-none" b="1" smtClean="0"/>
              <a:t>освоения </a:t>
            </a:r>
            <a:r>
              <a:rPr lang="x-none" b="1"/>
              <a:t>обучающимися учебных предметов, курсов, дисциплин (модулей), </a:t>
            </a:r>
            <a:r>
              <a:rPr lang="x-none" b="1" smtClean="0"/>
              <a:t>практики,</a:t>
            </a:r>
            <a:r>
              <a:rPr lang="ru-RU" b="1" dirty="0" smtClean="0"/>
              <a:t> </a:t>
            </a:r>
            <a:r>
              <a:rPr lang="x-none" b="1" smtClean="0"/>
              <a:t>дополнительных </a:t>
            </a:r>
            <a:r>
              <a:rPr lang="x-none" b="1"/>
              <a:t>образовательных программ в других организациях, осуществляющих образовательную </a:t>
            </a:r>
            <a:r>
              <a:rPr lang="x-none" b="1" smtClean="0"/>
              <a:t>деятельность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Приказ о зачёте результатов освоения обучающимися МОУ «Гимназия № 3» ДООП  «Режиссёр индивидуальных туров» (ПРИМЕР)</a:t>
            </a:r>
          </a:p>
          <a:p>
            <a:pPr marL="0" indent="0">
              <a:buNone/>
            </a:pPr>
            <a:r>
              <a:rPr lang="ru-RU" b="1" dirty="0" smtClean="0"/>
              <a:t>      (программа реализована в сетевой форме)</a:t>
            </a:r>
          </a:p>
          <a:p>
            <a:pPr marL="514350" indent="-514350">
              <a:buAutoNum type="arabicPeriod"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50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Локальные акты МОУ «Гимназия № 3»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sz="3600" b="1" dirty="0"/>
              <a:t>Порядок обучения по индивидуальному учебному </a:t>
            </a:r>
            <a:r>
              <a:rPr lang="ru-RU" sz="3600" b="1" dirty="0" smtClean="0"/>
              <a:t>плану в </a:t>
            </a:r>
            <a:r>
              <a:rPr lang="ru-RU" sz="3600" b="1" dirty="0"/>
              <a:t>МОУ «Гимназия № 3»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4. Договор о сетевой форме реализации образовательных программ (МОУ «Гимназия № 3», ГОУ ДО ЯО «ЦДЮ </a:t>
            </a:r>
            <a:r>
              <a:rPr lang="ru-RU" sz="3600" b="1" dirty="0" err="1" smtClean="0"/>
              <a:t>ТурЭк</a:t>
            </a:r>
            <a:r>
              <a:rPr lang="ru-RU" sz="3600" b="1" dirty="0" smtClean="0"/>
              <a:t>», ГПОУ ЯО ЯТЭК)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7334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Шаблоны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Заявление о зачёте результатов от родителей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iou\Desktop\Заяв_оЗач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08720"/>
            <a:ext cx="430820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1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Шаблоны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2.Протокол зачёта результатов пройденного обучения</a:t>
            </a:r>
          </a:p>
        </p:txBody>
      </p:sp>
      <p:pic>
        <p:nvPicPr>
          <p:cNvPr id="2050" name="Picture 2" descr="C:\Users\Asiou\Desktop\Протокол зачёта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112963"/>
            <a:ext cx="7210425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94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dirty="0" smtClean="0"/>
              <a:t>Шаблоны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Заявление об организации обучения по ИУП</a:t>
            </a:r>
          </a:p>
        </p:txBody>
      </p:sp>
      <p:pic>
        <p:nvPicPr>
          <p:cNvPr id="3074" name="Picture 2" descr="C:\Users\Asiou\Desktop\Заявл на ИУП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765155"/>
            <a:ext cx="4747639" cy="583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37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Шаблоны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Индивидуальный учебный план</a:t>
            </a:r>
            <a:endParaRPr lang="ru-RU" dirty="0"/>
          </a:p>
        </p:txBody>
      </p:sp>
      <p:pic>
        <p:nvPicPr>
          <p:cNvPr id="4098" name="Picture 2" descr="C:\Users\Asiou\Desktop\Screenshot_1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69212"/>
            <a:ext cx="4494794" cy="580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2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659</Words>
  <Application>Microsoft Office PowerPoint</Application>
  <PresentationFormat>Экран (4:3)</PresentationFormat>
  <Paragraphs>75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Порядок зачета результатов 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vt:lpstr>
      <vt:lpstr>Нормативно-правовая база</vt:lpstr>
      <vt:lpstr>Нормативно-правовая база</vt:lpstr>
      <vt:lpstr>Локальные акты МОУ «Гимназия № 3»</vt:lpstr>
      <vt:lpstr>Локальные акты МОУ «Гимназия № 3»</vt:lpstr>
      <vt:lpstr>Шаблоны форм</vt:lpstr>
      <vt:lpstr>Шаблоны форм</vt:lpstr>
      <vt:lpstr>Шаблоны форм</vt:lpstr>
      <vt:lpstr>Шаблоны форм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зачета результатов 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</dc:title>
  <dc:creator>Asiou</dc:creator>
  <cp:lastModifiedBy>dircuser</cp:lastModifiedBy>
  <cp:revision>8</cp:revision>
  <dcterms:created xsi:type="dcterms:W3CDTF">2021-11-19T06:58:54Z</dcterms:created>
  <dcterms:modified xsi:type="dcterms:W3CDTF">2021-11-23T07:44:57Z</dcterms:modified>
</cp:coreProperties>
</file>