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90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9" r:id="rId11"/>
    <p:sldId id="270" r:id="rId12"/>
    <p:sldId id="264" r:id="rId13"/>
    <p:sldId id="265" r:id="rId14"/>
    <p:sldId id="268" r:id="rId15"/>
    <p:sldId id="266" r:id="rId16"/>
    <p:sldId id="267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наработки\лондон\0_81c35_bf4b0bb1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3671913" cy="2294946"/>
          </a:xfrm>
          <a:prstGeom prst="rect">
            <a:avLst/>
          </a:prstGeom>
          <a:noFill/>
        </p:spPr>
      </p:pic>
      <p:pic>
        <p:nvPicPr>
          <p:cNvPr id="1027" name="Picture 3" descr="C:\Users\1\Desktop\f_111106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85728"/>
            <a:ext cx="3512151" cy="22977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928934"/>
            <a:ext cx="7772400" cy="4071966"/>
          </a:xfrm>
        </p:spPr>
        <p:txBody>
          <a:bodyPr>
            <a:noAutofit/>
          </a:bodyPr>
          <a:lstStyle/>
          <a:p>
            <a:pPr algn="ctr"/>
            <a:r>
              <a:rPr lang="en-US" sz="6600" i="1" dirty="0" smtClean="0">
                <a:latin typeface="Cambria" pitchFamily="18" charset="0"/>
              </a:rPr>
              <a:t>Faces of London and Moscow</a:t>
            </a:r>
            <a:br>
              <a:rPr lang="en-US" sz="6600" i="1" dirty="0" smtClean="0">
                <a:latin typeface="Cambria" pitchFamily="18" charset="0"/>
              </a:rPr>
            </a:br>
            <a:r>
              <a:rPr lang="en-US" sz="6600" i="1" dirty="0" smtClean="0">
                <a:latin typeface="Cambria" pitchFamily="18" charset="0"/>
              </a:rPr>
              <a:t/>
            </a:r>
            <a:br>
              <a:rPr lang="en-US" sz="6600" i="1" dirty="0" smtClean="0">
                <a:latin typeface="Cambria" pitchFamily="18" charset="0"/>
              </a:rPr>
            </a:br>
            <a:endParaRPr lang="ru-RU" sz="6600" i="1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786322"/>
            <a:ext cx="8172480" cy="2071678"/>
          </a:xfrm>
        </p:spPr>
        <p:txBody>
          <a:bodyPr>
            <a:normAutofit/>
          </a:bodyPr>
          <a:lstStyle/>
          <a:p>
            <a:endParaRPr lang="en-US" sz="4000" i="1" dirty="0" smtClean="0">
              <a:latin typeface="Cambria" pitchFamily="18" charset="0"/>
            </a:endParaRPr>
          </a:p>
          <a:p>
            <a:endParaRPr lang="en-US" sz="4000" i="1" dirty="0" smtClean="0">
              <a:latin typeface="Cambria" pitchFamily="18" charset="0"/>
            </a:endParaRPr>
          </a:p>
          <a:p>
            <a:pPr algn="ctr"/>
            <a:endParaRPr lang="en-US" sz="4000" i="1" dirty="0" smtClean="0">
              <a:latin typeface="Cambria" pitchFamily="18" charset="0"/>
            </a:endParaRPr>
          </a:p>
          <a:p>
            <a:pPr algn="ctr"/>
            <a:endParaRPr lang="en-US" sz="4000" i="1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Desktop\наработки\лондон\часzabel_osn_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4971"/>
            <a:ext cx="9144000" cy="691236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2188" cy="24399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tower of Big Ben is</a:t>
            </a:r>
            <a:br>
              <a:rPr lang="en-US" dirty="0" smtClean="0"/>
            </a:br>
            <a:r>
              <a:rPr lang="en-US" dirty="0" smtClean="0"/>
              <a:t> a symbol of London </a:t>
            </a:r>
            <a:br>
              <a:rPr lang="en-US" dirty="0" smtClean="0"/>
            </a:br>
            <a:r>
              <a:rPr lang="en-US" dirty="0" smtClean="0"/>
              <a:t>and Britain.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esktop\Big_Ben_budet_pereimenovan_v_chest_Elizavety_I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-3247"/>
            <a:ext cx="9139094" cy="686124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179704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Big Ben is really a bell. The bell is over two </a:t>
            </a:r>
            <a:r>
              <a:rPr lang="en-US" dirty="0" err="1" smtClean="0">
                <a:solidFill>
                  <a:schemeClr val="bg1"/>
                </a:solidFill>
              </a:rPr>
              <a:t>metres</a:t>
            </a:r>
            <a:r>
              <a:rPr lang="en-US" dirty="0" smtClean="0">
                <a:solidFill>
                  <a:schemeClr val="bg1"/>
                </a:solidFill>
              </a:rPr>
              <a:t> tall and chimes every quarter of an hour.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наработки\лондон\tow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884"/>
            <a:ext cx="9144000" cy="68579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7167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Tower of London was a fortress, a royal palace, and a prison for important people. Now it’s a museum.</a:t>
            </a: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1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786610" cy="508995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/>
              <a:t>Special guards look after the Tower and take care of the black ravens that live there.</a:t>
            </a: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1\Desktop\наработки\лондон\Britain Royal Wedding_Mill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09739"/>
            <a:ext cx="6883992" cy="504826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smtClean="0"/>
              <a:t>Westminster Abbey is a gothic church. Many famous British people are buried in the Abbey.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Westminster Abbey was built by King Edward in 1065.</a:t>
            </a:r>
            <a:endParaRPr lang="ru-RU" dirty="0"/>
          </a:p>
        </p:txBody>
      </p:sp>
      <p:pic>
        <p:nvPicPr>
          <p:cNvPr id="11266" name="Picture 2" descr="C:\Users\1\Desktop\наработки\лондон\101118111838_westminster_abbey_466x262_nocredi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357298"/>
            <a:ext cx="9144000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1\Desktop\наработки\лондон\abadia-westmister-coro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7713" y="0"/>
            <a:ext cx="916171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наработки\лондон\tower-Bridge-Lond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7855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858016" cy="2225668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Tower Bridge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is the most famous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London’s bridge.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It was built in 1897.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esktop\img-13910149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525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Tower Bridge stands on the river Thames.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\Desktop\наработки\лондон\central-hotel-london-london_eye_jan_2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29124" y="274638"/>
            <a:ext cx="4257676" cy="32258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The London Eye is the giant wheel on the south bank of the Thames.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76630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/>
              <a:t>Задачи урока:</a:t>
            </a:r>
          </a:p>
          <a:p>
            <a:pPr algn="just"/>
            <a:r>
              <a:rPr lang="ru-RU" sz="1800" i="1" dirty="0" smtClean="0"/>
              <a:t>Учебный аспект: </a:t>
            </a:r>
            <a:r>
              <a:rPr lang="ru-RU" sz="1800" dirty="0" smtClean="0"/>
              <a:t>совершенствовать навыки устной речи, чтения и аудирования, активизировать лексический и грамматический материал по теме “Достопримечательности Лондона и Москвы”.</a:t>
            </a:r>
          </a:p>
          <a:p>
            <a:pPr algn="just"/>
            <a:r>
              <a:rPr lang="ru-RU" sz="1800" i="1" dirty="0" smtClean="0"/>
              <a:t>Развивающий аспект: </a:t>
            </a:r>
            <a:r>
              <a:rPr lang="ru-RU" sz="1800" dirty="0" smtClean="0"/>
              <a:t>развивать умения планировать свое речевое поведение; развивать познавательный интерес; развивать творческое мышление, самостоятельность, умения анализировать и оценивать других и себя.</a:t>
            </a:r>
          </a:p>
          <a:p>
            <a:pPr algn="just"/>
            <a:r>
              <a:rPr lang="ru-RU" sz="1800" i="1" dirty="0" smtClean="0"/>
              <a:t>Воспитательный аспект: </a:t>
            </a:r>
            <a:r>
              <a:rPr lang="ru-RU" sz="1800" dirty="0" smtClean="0"/>
              <a:t>воспитывать ценностное отношение к культуре своей страны и страны изучаемого языка; воспитывать гражданина, патриота своей страны, развивать национальное самосознание; формировать навыков работы в сотрудничестве.</a:t>
            </a:r>
          </a:p>
          <a:p>
            <a:pPr algn="just"/>
            <a:r>
              <a:rPr lang="ru-RU" sz="1800" i="1" dirty="0" smtClean="0"/>
              <a:t>Личностно-ориентированный:</a:t>
            </a:r>
            <a:r>
              <a:rPr lang="ru-RU" sz="1800" dirty="0" smtClean="0"/>
              <a:t> урок способствует созданию условий для повышения интереса к языку и для развития навыков общения и совместной деятельности.</a:t>
            </a: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Цель урока:</a:t>
            </a:r>
            <a:r>
              <a:rPr lang="ru-RU" sz="2800" b="0" dirty="0" smtClean="0"/>
              <a:t> совершенствование навыков говорения по теме.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\Desktop\Further-sum_247858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0" y="1"/>
            <a:ext cx="913814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The British Museum is the biggest museum in London. It was founded in 1753.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\Desktop\8765102a3f009b9ed3f65f4cc423201a58512f1073339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1650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57874" cy="2154230"/>
          </a:xfrm>
        </p:spPr>
        <p:txBody>
          <a:bodyPr>
            <a:normAutofit/>
          </a:bodyPr>
          <a:lstStyle/>
          <a:p>
            <a:r>
              <a:rPr lang="en-US" dirty="0" smtClean="0"/>
              <a:t>Buckingham Palace is the home of the British Royal family.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1\Desktop\Букингемский-дворец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09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0298" y="0"/>
            <a:ext cx="6643702" cy="2143116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Outside we can watch a </a:t>
            </a:r>
            <a:r>
              <a:rPr lang="en-US" dirty="0" err="1" smtClean="0"/>
              <a:t>colourful</a:t>
            </a:r>
            <a:r>
              <a:rPr lang="en-US" dirty="0" smtClean="0"/>
              <a:t> ceremony of the Changing the Guard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Moscou-Place-Rouge-768x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Red Square is the most famous square in Russia.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1024px-Red_square_Moscow_cityscape_(830914872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“Red” means beautiful.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a9a9718388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-48"/>
            <a:ext cx="7000892" cy="685804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Saint Basil's Cathedral </a:t>
            </a:r>
            <a:r>
              <a:rPr lang="en-US" b="0" dirty="0" smtClean="0"/>
              <a:t>is a church in Red Square.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184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8853"/>
            <a:ext cx="9144000" cy="686261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It is officially known as </a:t>
            </a:r>
            <a:r>
              <a:rPr lang="en-US" dirty="0" err="1" smtClean="0"/>
              <a:t>Pokrovsky</a:t>
            </a:r>
            <a:r>
              <a:rPr lang="en-US" dirty="0" smtClean="0"/>
              <a:t> Cathedral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1024px-Moscow_Kremlin_from_Kamenny_brid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The Kremlin is a historic complex at the heart of Moscow.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1321841810_004_19204_vvp_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389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28934"/>
          </a:xfrm>
        </p:spPr>
        <p:txBody>
          <a:bodyPr>
            <a:normAutofit/>
          </a:bodyPr>
          <a:lstStyle/>
          <a:p>
            <a:r>
              <a:rPr lang="en-US" b="0" dirty="0" smtClean="0"/>
              <a:t> </a:t>
            </a:r>
            <a:r>
              <a:rPr lang="en-US" b="0" dirty="0" smtClean="0">
                <a:solidFill>
                  <a:schemeClr val="tx1"/>
                </a:solidFill>
              </a:rPr>
              <a:t>It includes five palaces, four cathedrals, and the enclosing Kremlin Wall with Kremlin towers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1\Desktop\22img08978546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6291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472518" cy="1785926"/>
          </a:xfrm>
        </p:spPr>
        <p:txBody>
          <a:bodyPr>
            <a:normAutofit fontScale="90000"/>
          </a:bodyPr>
          <a:lstStyle/>
          <a:p>
            <a:r>
              <a:rPr lang="en-US" b="0" dirty="0" smtClean="0"/>
              <a:t>The complex serves as the official residence of the President of the Russia.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London is the capital of Great Britain and Northern Ireland</a:t>
            </a:r>
            <a:endParaRPr lang="ru-RU" sz="3600" dirty="0"/>
          </a:p>
        </p:txBody>
      </p:sp>
      <p:pic>
        <p:nvPicPr>
          <p:cNvPr id="2051" name="Picture 3" descr="C:\Users\1\Desktop\876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325" y="1428736"/>
            <a:ext cx="3851859" cy="4286279"/>
          </a:xfrm>
          <a:prstGeom prst="rect">
            <a:avLst/>
          </a:prstGeom>
          <a:noFill/>
        </p:spPr>
      </p:pic>
      <p:pic>
        <p:nvPicPr>
          <p:cNvPr id="2052" name="Picture 4" descr="C:\Users\1\Desktop\eur_p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3" y="1477908"/>
            <a:ext cx="4836562" cy="42371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img50c860e7b713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6327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The </a:t>
            </a:r>
            <a:r>
              <a:rPr lang="en-US" dirty="0" err="1" smtClean="0"/>
              <a:t>Spasskaya</a:t>
            </a:r>
            <a:r>
              <a:rPr lang="en-US" dirty="0" smtClean="0"/>
              <a:t> Tower is the main tower of the Kremlin.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2066" y="274638"/>
            <a:ext cx="3614734" cy="3725866"/>
          </a:xfrm>
        </p:spPr>
        <p:txBody>
          <a:bodyPr>
            <a:normAutofit/>
          </a:bodyPr>
          <a:lstStyle/>
          <a:p>
            <a:r>
              <a:rPr lang="en-US" dirty="0" smtClean="0"/>
              <a:t>It was built in 1491. </a:t>
            </a:r>
            <a:br>
              <a:rPr lang="en-US" dirty="0" smtClean="0"/>
            </a:br>
            <a:r>
              <a:rPr lang="en-US" dirty="0" smtClean="0"/>
              <a:t>It’s height is 71 m.</a:t>
            </a:r>
            <a:endParaRPr lang="ru-RU" dirty="0"/>
          </a:p>
        </p:txBody>
      </p:sp>
      <p:pic>
        <p:nvPicPr>
          <p:cNvPr id="9218" name="Picture 2" descr="C:\Users\1\Desktop\640px-Kremlin_Spasskaya_tow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1853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800px-Moscow_05-2012_Bolshoi_after_renew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9368"/>
            <a:ext cx="9144000" cy="679104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Bolshoi Theatre </a:t>
            </a:r>
            <a:r>
              <a:rPr lang="en-US" b="0" dirty="0" smtClean="0"/>
              <a:t>is a historic theatre in Russia. It was opened in 1825.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481328"/>
            <a:ext cx="8715436" cy="5090944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1. ……. is the most famous bridge in London.</a:t>
            </a:r>
          </a:p>
          <a:p>
            <a:r>
              <a:rPr lang="en-US" dirty="0" smtClean="0">
                <a:latin typeface="Cambria" pitchFamily="18" charset="0"/>
              </a:rPr>
              <a:t>2. ……. is the most well-known English church.</a:t>
            </a:r>
          </a:p>
          <a:p>
            <a:r>
              <a:rPr lang="en-US" dirty="0" smtClean="0">
                <a:latin typeface="Cambria" pitchFamily="18" charset="0"/>
              </a:rPr>
              <a:t>3. ……. is the heart of Moscow.</a:t>
            </a:r>
          </a:p>
          <a:p>
            <a:r>
              <a:rPr lang="en-US" dirty="0" smtClean="0">
                <a:latin typeface="Cambria" pitchFamily="18" charset="0"/>
              </a:rPr>
              <a:t>4. The home of the British royal family is ……. .</a:t>
            </a:r>
          </a:p>
          <a:p>
            <a:r>
              <a:rPr lang="en-US" dirty="0" smtClean="0">
                <a:latin typeface="Cambria" pitchFamily="18" charset="0"/>
              </a:rPr>
              <a:t>5. …….. is a historic theatre in Russia.</a:t>
            </a:r>
          </a:p>
          <a:p>
            <a:r>
              <a:rPr lang="en-US" dirty="0" smtClean="0">
                <a:latin typeface="Cambria" pitchFamily="18" charset="0"/>
              </a:rPr>
              <a:t>6. The biggest museum in London is …….. .</a:t>
            </a:r>
          </a:p>
          <a:p>
            <a:r>
              <a:rPr lang="en-US" dirty="0" smtClean="0">
                <a:latin typeface="Cambria" pitchFamily="18" charset="0"/>
              </a:rPr>
              <a:t>7. ……… is the main tower in the Kremlin.</a:t>
            </a:r>
          </a:p>
          <a:p>
            <a:r>
              <a:rPr lang="en-US" dirty="0" smtClean="0">
                <a:latin typeface="Cambria" pitchFamily="18" charset="0"/>
              </a:rPr>
              <a:t>8. ……… is a church in Red Square.</a:t>
            </a:r>
          </a:p>
          <a:p>
            <a:r>
              <a:rPr lang="en-US" dirty="0" smtClean="0">
                <a:latin typeface="Cambria" pitchFamily="18" charset="0"/>
              </a:rPr>
              <a:t>9. ……… are the buildings where the British Parliament sits.</a:t>
            </a:r>
          </a:p>
          <a:p>
            <a:r>
              <a:rPr lang="en-US" dirty="0" smtClean="0">
                <a:latin typeface="Cambria" pitchFamily="18" charset="0"/>
              </a:rPr>
              <a:t>10. …….. is the giant wheel on the bank of the Thames.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Complete the sentences with the correct names of the places: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4806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mbria" pitchFamily="18" charset="0"/>
              </a:rPr>
              <a:t>1. Tower Bridge</a:t>
            </a:r>
          </a:p>
          <a:p>
            <a:r>
              <a:rPr lang="en-US" sz="2800" dirty="0" smtClean="0">
                <a:latin typeface="Cambria" pitchFamily="18" charset="0"/>
              </a:rPr>
              <a:t>2. Westminster Abbey</a:t>
            </a:r>
          </a:p>
          <a:p>
            <a:r>
              <a:rPr lang="en-US" sz="2800" dirty="0" smtClean="0">
                <a:latin typeface="Cambria" pitchFamily="18" charset="0"/>
              </a:rPr>
              <a:t>3. The Kremlin</a:t>
            </a:r>
          </a:p>
          <a:p>
            <a:r>
              <a:rPr lang="en-US" sz="2800" dirty="0" smtClean="0">
                <a:latin typeface="Cambria" pitchFamily="18" charset="0"/>
              </a:rPr>
              <a:t>4. Buckingham Palace</a:t>
            </a:r>
          </a:p>
          <a:p>
            <a:r>
              <a:rPr lang="en-US" sz="2800" dirty="0" smtClean="0">
                <a:latin typeface="Cambria" pitchFamily="18" charset="0"/>
              </a:rPr>
              <a:t>5. The Bolshoi Theatre</a:t>
            </a:r>
          </a:p>
          <a:p>
            <a:r>
              <a:rPr lang="en-US" sz="2800" dirty="0" smtClean="0">
                <a:latin typeface="Cambria" pitchFamily="18" charset="0"/>
              </a:rPr>
              <a:t>6. The British Museum</a:t>
            </a:r>
          </a:p>
          <a:p>
            <a:r>
              <a:rPr lang="en-US" sz="2800" dirty="0" smtClean="0">
                <a:latin typeface="Cambria" pitchFamily="18" charset="0"/>
              </a:rPr>
              <a:t>7. The </a:t>
            </a:r>
            <a:r>
              <a:rPr lang="en-US" sz="2800" dirty="0" err="1" smtClean="0">
                <a:latin typeface="Cambria" pitchFamily="18" charset="0"/>
              </a:rPr>
              <a:t>Spasskaya</a:t>
            </a:r>
            <a:r>
              <a:rPr lang="en-US" sz="2800" dirty="0" smtClean="0">
                <a:latin typeface="Cambria" pitchFamily="18" charset="0"/>
              </a:rPr>
              <a:t> Tower</a:t>
            </a:r>
          </a:p>
          <a:p>
            <a:r>
              <a:rPr lang="en-US" sz="2800" dirty="0" smtClean="0">
                <a:latin typeface="Cambria" pitchFamily="18" charset="0"/>
              </a:rPr>
              <a:t>8. St. Basil’s Cathedral (</a:t>
            </a:r>
            <a:r>
              <a:rPr lang="en-US" sz="2800" dirty="0" err="1" smtClean="0">
                <a:latin typeface="Cambria" pitchFamily="18" charset="0"/>
              </a:rPr>
              <a:t>Pokrovsky</a:t>
            </a:r>
            <a:r>
              <a:rPr lang="en-US" sz="2800" dirty="0" smtClean="0">
                <a:latin typeface="Cambria" pitchFamily="18" charset="0"/>
              </a:rPr>
              <a:t> Cathedral)</a:t>
            </a:r>
          </a:p>
          <a:p>
            <a:r>
              <a:rPr lang="en-US" sz="2800" dirty="0" smtClean="0">
                <a:latin typeface="Cambria" pitchFamily="18" charset="0"/>
              </a:rPr>
              <a:t>9. The Houses of Parliament</a:t>
            </a:r>
          </a:p>
          <a:p>
            <a:r>
              <a:rPr lang="en-US" sz="2800" dirty="0" smtClean="0">
                <a:latin typeface="Cambria" pitchFamily="18" charset="0"/>
              </a:rPr>
              <a:t>10. The London Eye</a:t>
            </a:r>
            <a:endParaRPr lang="ru-RU" sz="2800" dirty="0">
              <a:latin typeface="Cambr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Answers: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296146492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It’s population is about 7,5 million people</a:t>
            </a:r>
            <a:endParaRPr lang="ru-RU" dirty="0"/>
          </a:p>
        </p:txBody>
      </p:sp>
      <p:pic>
        <p:nvPicPr>
          <p:cNvPr id="3074" name="Picture 2" descr="C:\Users\1\Desktop\olympic_torch_london_22_7_20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604904" cy="51077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Moscow  is the capital of the Russian Federation </a:t>
            </a:r>
            <a:endParaRPr lang="ru-RU" dirty="0"/>
          </a:p>
        </p:txBody>
      </p:sp>
      <p:pic>
        <p:nvPicPr>
          <p:cNvPr id="5122" name="Picture 2" descr="C:\Users\1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46027"/>
            <a:ext cx="8107629" cy="44547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dirty="0" smtClean="0"/>
              <a:t>It’s population is about 11,7 million people</a:t>
            </a:r>
            <a:endParaRPr lang="ru-RU" dirty="0"/>
          </a:p>
        </p:txBody>
      </p:sp>
      <p:pic>
        <p:nvPicPr>
          <p:cNvPr id="4098" name="Picture 2" descr="C:\Users\1\Desktop\ChZKZN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189534" cy="51721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\Desktop\0016-050-Houses-of-Parliament-Nepodaleku-ot-abbatstva-na-beregu-reki-Temz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6746"/>
            <a:ext cx="7643866" cy="495418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smtClean="0"/>
              <a:t>The Houses of Parliament – the buildings in which the British Parliament sits.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244465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Vestminst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59907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331</TotalTime>
  <Words>572</Words>
  <Application>Microsoft Office PowerPoint</Application>
  <PresentationFormat>Экран (4:3)</PresentationFormat>
  <Paragraphs>58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Открытая</vt:lpstr>
      <vt:lpstr>Faces of London and Moscow  </vt:lpstr>
      <vt:lpstr>Цель урока: совершенствование навыков говорения по теме.</vt:lpstr>
      <vt:lpstr>London is the capital of Great Britain and Northern Ireland</vt:lpstr>
      <vt:lpstr>It’s population is about 7,5 million people</vt:lpstr>
      <vt:lpstr>Moscow  is the capital of the Russian Federation </vt:lpstr>
      <vt:lpstr>It’s population is about 11,7 million people</vt:lpstr>
      <vt:lpstr>The Houses of Parliament – the buildings in which the British Parliament sits.</vt:lpstr>
      <vt:lpstr>Презентация PowerPoint</vt:lpstr>
      <vt:lpstr>Презентация PowerPoint</vt:lpstr>
      <vt:lpstr>The tower of Big Ben is  a symbol of London  and Britain. </vt:lpstr>
      <vt:lpstr>Big Ben is really a bell. The bell is over two metres tall and chimes every quarter of an hour.</vt:lpstr>
      <vt:lpstr>The Tower of London was a fortress, a royal palace, and a prison for important people. Now it’s a museum.</vt:lpstr>
      <vt:lpstr>Special guards look after the Tower and take care of the black ravens that live there.</vt:lpstr>
      <vt:lpstr>Westminster Abbey is a gothic church. Many famous British people are buried in the Abbey.</vt:lpstr>
      <vt:lpstr>Westminster Abbey was built by King Edward in 1065.</vt:lpstr>
      <vt:lpstr>Презентация PowerPoint</vt:lpstr>
      <vt:lpstr>Tower Bridge  is the most famous  London’s bridge.  It was built in 1897.</vt:lpstr>
      <vt:lpstr>The Tower Bridge stands on the river Thames.</vt:lpstr>
      <vt:lpstr>The London Eye is the giant wheel on the south bank of the Thames.</vt:lpstr>
      <vt:lpstr>The British Museum is the biggest museum in London. It was founded in 1753.</vt:lpstr>
      <vt:lpstr>Buckingham Palace is the home of the British Royal family.</vt:lpstr>
      <vt:lpstr>Outside we can watch a colourful ceremony of the Changing the Guard</vt:lpstr>
      <vt:lpstr>Red Square is the most famous square in Russia.</vt:lpstr>
      <vt:lpstr>“Red” means beautiful.</vt:lpstr>
      <vt:lpstr>Saint Basil's Cathedral is a church in Red Square.</vt:lpstr>
      <vt:lpstr>It is officially known as Pokrovsky Cathedral</vt:lpstr>
      <vt:lpstr>The Kremlin is a historic complex at the heart of Moscow.</vt:lpstr>
      <vt:lpstr> It includes five palaces, four cathedrals, and the enclosing Kremlin Wall with Kremlin towers</vt:lpstr>
      <vt:lpstr>The complex serves as the official residence of the President of the Russia.</vt:lpstr>
      <vt:lpstr>The Spasskaya Tower is the main tower of the Kremlin.</vt:lpstr>
      <vt:lpstr>It was built in 1491.  It’s height is 71 m.</vt:lpstr>
      <vt:lpstr>The Bolshoi Theatre is a historic theatre in Russia. It was opened in 1825.</vt:lpstr>
      <vt:lpstr>Complete the sentences with the correct names of the places:</vt:lpstr>
      <vt:lpstr>The Answers: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 vs Moscow The Places of Interest </dc:title>
  <dc:creator>1</dc:creator>
  <cp:lastModifiedBy>Панда</cp:lastModifiedBy>
  <cp:revision>38</cp:revision>
  <dcterms:created xsi:type="dcterms:W3CDTF">2015-02-11T13:46:03Z</dcterms:created>
  <dcterms:modified xsi:type="dcterms:W3CDTF">2016-02-02T16:39:13Z</dcterms:modified>
</cp:coreProperties>
</file>