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9" r:id="rId14"/>
    <p:sldId id="268"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FF"/>
    <a:srgbClr val="FA7AA2"/>
    <a:srgbClr val="F2F2F2"/>
    <a:srgbClr val="000000"/>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marafet.net/uploads/images/8/5/b/b/1419/6a903f4eb7.jpg"/>
          <p:cNvPicPr>
            <a:picLocks noChangeAspect="1" noChangeArrowheads="1"/>
          </p:cNvPicPr>
          <p:nvPr/>
        </p:nvPicPr>
        <p:blipFill>
          <a:blip r:embed="rId2" cstate="print"/>
          <a:srcRect/>
          <a:stretch>
            <a:fillRect/>
          </a:stretch>
        </p:blipFill>
        <p:spPr bwMode="auto">
          <a:xfrm>
            <a:off x="6286512" y="4000504"/>
            <a:ext cx="2857488" cy="2050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solidFill>
            <a:srgbClr val="F2F2F2">
              <a:alpha val="56078"/>
            </a:srgbClr>
          </a:solidFill>
        </p:spPr>
        <p:txBody>
          <a:bodyPr/>
          <a:lstStyle/>
          <a:p>
            <a:r>
              <a:rPr lang="en-US" b="1" i="1" dirty="0" smtClean="0">
                <a:solidFill>
                  <a:srgbClr val="002060"/>
                </a:solidFill>
              </a:rPr>
              <a:t>Google services</a:t>
            </a:r>
            <a:endParaRPr lang="ru-RU" b="1" i="1" dirty="0">
              <a:solidFill>
                <a:srgbClr val="002060"/>
              </a:solidFill>
            </a:endParaRPr>
          </a:p>
        </p:txBody>
      </p:sp>
      <p:sp>
        <p:nvSpPr>
          <p:cNvPr id="6" name="Содержимое 5"/>
          <p:cNvSpPr>
            <a:spLocks noGrp="1"/>
          </p:cNvSpPr>
          <p:nvPr>
            <p:ph sz="half" idx="1"/>
          </p:nvPr>
        </p:nvSpPr>
        <p:spPr>
          <a:xfrm>
            <a:off x="428596" y="1500174"/>
            <a:ext cx="3786214" cy="3714776"/>
          </a:xfrm>
          <a:solidFill>
            <a:srgbClr val="F2F2F2">
              <a:alpha val="56078"/>
            </a:srgbClr>
          </a:solidFill>
        </p:spPr>
        <p:txBody>
          <a:bodyPr/>
          <a:lstStyle/>
          <a:p>
            <a:r>
              <a:rPr lang="en-US" dirty="0" smtClean="0">
                <a:solidFill>
                  <a:srgbClr val="002060"/>
                </a:solidFill>
              </a:rPr>
              <a:t>Google-Map is a set of applications that is based on  free map service and technology provided by the company «Google»</a:t>
            </a:r>
            <a:endParaRPr lang="ru-RU" dirty="0">
              <a:solidFill>
                <a:srgbClr val="002060"/>
              </a:solidFill>
            </a:endParaRPr>
          </a:p>
        </p:txBody>
      </p:sp>
      <p:pic>
        <p:nvPicPr>
          <p:cNvPr id="10" name="Picture 2" descr="http://friends.kz/uploads/posts/2009-07/1247547004_unusual_views_googlemaps_24.jpg"/>
          <p:cNvPicPr>
            <a:picLocks noChangeAspect="1" noChangeArrowheads="1"/>
          </p:cNvPicPr>
          <p:nvPr/>
        </p:nvPicPr>
        <p:blipFill>
          <a:blip r:embed="rId3" cstate="print"/>
          <a:srcRect/>
          <a:stretch>
            <a:fillRect/>
          </a:stretch>
        </p:blipFill>
        <p:spPr bwMode="auto">
          <a:xfrm>
            <a:off x="4429124" y="5000636"/>
            <a:ext cx="1701914" cy="15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8" descr="http://fignya.net/uploads/posts/2013-04/1366626303_6.jpg"/>
          <p:cNvPicPr>
            <a:picLocks noChangeAspect="1" noChangeArrowheads="1"/>
          </p:cNvPicPr>
          <p:nvPr/>
        </p:nvPicPr>
        <p:blipFill>
          <a:blip r:embed="rId4" cstate="print"/>
          <a:srcRect/>
          <a:stretch>
            <a:fillRect/>
          </a:stretch>
        </p:blipFill>
        <p:spPr bwMode="auto">
          <a:xfrm>
            <a:off x="4286248" y="2928934"/>
            <a:ext cx="2428016"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descr="http://cdn.ientry.com/sites/webpronews/article_pics/chinawtf1.jpg"/>
          <p:cNvPicPr>
            <a:picLocks noGrp="1" noChangeAspect="1" noChangeArrowheads="1"/>
          </p:cNvPicPr>
          <p:nvPr>
            <p:ph sz="half" idx="2"/>
          </p:nvPr>
        </p:nvPicPr>
        <p:blipFill>
          <a:blip r:embed="rId5" cstate="print"/>
          <a:srcRect/>
          <a:stretch>
            <a:fillRect/>
          </a:stretch>
        </p:blipFill>
        <p:spPr bwMode="auto">
          <a:xfrm>
            <a:off x="6215074" y="1373396"/>
            <a:ext cx="2928926" cy="2269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Прямоугольник 11"/>
          <p:cNvSpPr/>
          <p:nvPr/>
        </p:nvSpPr>
        <p:spPr>
          <a:xfrm>
            <a:off x="6215074" y="6334780"/>
            <a:ext cx="2928926" cy="523220"/>
          </a:xfrm>
          <a:prstGeom prst="rect">
            <a:avLst/>
          </a:prstGeom>
        </p:spPr>
        <p:txBody>
          <a:bodyPr wrap="square">
            <a:spAutoFit/>
          </a:bodyPr>
          <a:lstStyle/>
          <a:p>
            <a:r>
              <a:rPr lang="ru-RU" sz="2800" dirty="0" smtClean="0">
                <a:solidFill>
                  <a:srgbClr val="002060"/>
                </a:solidFill>
              </a:rPr>
              <a:t>загадочные места</a:t>
            </a:r>
            <a:endParaRPr lang="ru-RU" sz="28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2F2F2">
              <a:alpha val="56078"/>
            </a:srgbClr>
          </a:solidFill>
        </p:spPr>
        <p:txBody>
          <a:bodyPr/>
          <a:lstStyle/>
          <a:p>
            <a:r>
              <a:rPr lang="en-US" b="1" i="1" dirty="0" smtClean="0">
                <a:solidFill>
                  <a:srgbClr val="002060"/>
                </a:solidFill>
              </a:rPr>
              <a:t>Google services</a:t>
            </a:r>
            <a:endParaRPr lang="ru-RU" dirty="0"/>
          </a:p>
        </p:txBody>
      </p:sp>
      <p:sp>
        <p:nvSpPr>
          <p:cNvPr id="6" name="Содержимое 5"/>
          <p:cNvSpPr>
            <a:spLocks noGrp="1"/>
          </p:cNvSpPr>
          <p:nvPr>
            <p:ph idx="1"/>
          </p:nvPr>
        </p:nvSpPr>
        <p:spPr>
          <a:xfrm>
            <a:off x="4286216" y="1571612"/>
            <a:ext cx="4857784" cy="5286388"/>
          </a:xfrm>
          <a:solidFill>
            <a:srgbClr val="F2F2F2">
              <a:alpha val="56078"/>
            </a:srgbClr>
          </a:solidFill>
        </p:spPr>
        <p:txBody>
          <a:bodyPr>
            <a:normAutofit fontScale="92500" lnSpcReduction="20000"/>
          </a:bodyPr>
          <a:lstStyle/>
          <a:p>
            <a:r>
              <a:rPr lang="en-US" sz="2800" dirty="0" smtClean="0">
                <a:solidFill>
                  <a:srgbClr val="002060"/>
                </a:solidFill>
              </a:rPr>
              <a:t>YOUTUBE-is hosting providing video service.</a:t>
            </a:r>
            <a:endParaRPr lang="ru-RU" sz="2800" dirty="0" smtClean="0">
              <a:solidFill>
                <a:srgbClr val="002060"/>
              </a:solidFill>
            </a:endParaRPr>
          </a:p>
          <a:p>
            <a:pPr>
              <a:buFont typeface="Wingdings" pitchFamily="2" charset="2"/>
              <a:buChar char="Ø"/>
            </a:pPr>
            <a:r>
              <a:rPr lang="en-US" sz="2800" dirty="0" smtClean="0">
                <a:solidFill>
                  <a:srgbClr val="002060"/>
                </a:solidFill>
              </a:rPr>
              <a:t>70% of registered YouTube users are from the USA, 50% of YouTube users are under 20 years old.</a:t>
            </a:r>
            <a:endParaRPr lang="ru-RU" sz="2800" dirty="0" smtClean="0">
              <a:solidFill>
                <a:srgbClr val="002060"/>
              </a:solidFill>
            </a:endParaRPr>
          </a:p>
          <a:p>
            <a:pPr>
              <a:buFont typeface="Wingdings" pitchFamily="2" charset="2"/>
              <a:buChar char="Ø"/>
            </a:pPr>
            <a:r>
              <a:rPr lang="en-US" sz="2800" dirty="0" smtClean="0">
                <a:solidFill>
                  <a:srgbClr val="002060"/>
                </a:solidFill>
              </a:rPr>
              <a:t>You need more than 1,000 years to watch all the videos on </a:t>
            </a:r>
            <a:r>
              <a:rPr lang="en-US" sz="2800" dirty="0" err="1" smtClean="0">
                <a:solidFill>
                  <a:srgbClr val="002060"/>
                </a:solidFill>
              </a:rPr>
              <a:t>Youtube</a:t>
            </a:r>
            <a:endParaRPr lang="en-US" sz="2800" dirty="0" smtClean="0">
              <a:solidFill>
                <a:srgbClr val="002060"/>
              </a:solidFill>
            </a:endParaRPr>
          </a:p>
          <a:p>
            <a:pPr>
              <a:buFont typeface="Wingdings" pitchFamily="2" charset="2"/>
              <a:buChar char="Ø"/>
            </a:pPr>
            <a:r>
              <a:rPr lang="en-US" dirty="0" smtClean="0">
                <a:solidFill>
                  <a:srgbClr val="002060"/>
                </a:solidFill>
              </a:rPr>
              <a:t>If, during downloading  videos, you click the button up, down, left or right, then turn on the game "Snake“ will turn on.</a:t>
            </a:r>
            <a:endParaRPr lang="ru-RU" dirty="0">
              <a:solidFill>
                <a:srgbClr val="002060"/>
              </a:solidFill>
            </a:endParaRPr>
          </a:p>
        </p:txBody>
      </p:sp>
      <p:pic>
        <p:nvPicPr>
          <p:cNvPr id="7" name="Рисунок 6" descr="304856_980.jpg"/>
          <p:cNvPicPr>
            <a:picLocks noChangeAspect="1"/>
          </p:cNvPicPr>
          <p:nvPr/>
        </p:nvPicPr>
        <p:blipFill>
          <a:blip r:embed="rId2" cstate="print"/>
          <a:stretch>
            <a:fillRect/>
          </a:stretch>
        </p:blipFill>
        <p:spPr>
          <a:xfrm>
            <a:off x="214282" y="2571744"/>
            <a:ext cx="3878063" cy="27146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a:solidFill>
            <a:srgbClr val="F2F2F2">
              <a:alpha val="56078"/>
            </a:srgbClr>
          </a:solidFill>
        </p:spPr>
        <p:txBody>
          <a:bodyPr/>
          <a:lstStyle/>
          <a:p>
            <a:r>
              <a:rPr lang="en-US" b="1" i="1" dirty="0" smtClean="0">
                <a:solidFill>
                  <a:srgbClr val="002060"/>
                </a:solidFill>
              </a:rPr>
              <a:t>Google services</a:t>
            </a:r>
            <a:endParaRPr lang="ru-RU" dirty="0"/>
          </a:p>
        </p:txBody>
      </p:sp>
      <p:sp>
        <p:nvSpPr>
          <p:cNvPr id="3" name="Содержимое 2"/>
          <p:cNvSpPr>
            <a:spLocks noGrp="1"/>
          </p:cNvSpPr>
          <p:nvPr>
            <p:ph sz="half" idx="2"/>
          </p:nvPr>
        </p:nvSpPr>
        <p:spPr>
          <a:xfrm>
            <a:off x="214282" y="1357299"/>
            <a:ext cx="4040188" cy="3643337"/>
          </a:xfrm>
          <a:solidFill>
            <a:srgbClr val="F2F2F2">
              <a:alpha val="56078"/>
            </a:srgbClr>
          </a:solidFill>
        </p:spPr>
        <p:txBody>
          <a:bodyPr>
            <a:normAutofit/>
          </a:bodyPr>
          <a:lstStyle/>
          <a:p>
            <a:pPr>
              <a:buNone/>
            </a:pPr>
            <a:r>
              <a:rPr lang="ru-RU" sz="3200" dirty="0" smtClean="0">
                <a:solidFill>
                  <a:srgbClr val="002060"/>
                </a:solidFill>
              </a:rPr>
              <a:t>	</a:t>
            </a:r>
            <a:r>
              <a:rPr lang="en-US" sz="3200" dirty="0" smtClean="0">
                <a:solidFill>
                  <a:srgbClr val="002060"/>
                </a:solidFill>
              </a:rPr>
              <a:t>Google Translate-web service of Google, is designed to translate a piece of text or web page on into</a:t>
            </a:r>
            <a:r>
              <a:rPr lang="ru-RU" sz="3200" dirty="0" smtClean="0">
                <a:solidFill>
                  <a:srgbClr val="002060"/>
                </a:solidFill>
              </a:rPr>
              <a:t> </a:t>
            </a:r>
            <a:r>
              <a:rPr lang="en-US" sz="3200" dirty="0" smtClean="0">
                <a:solidFill>
                  <a:srgbClr val="002060"/>
                </a:solidFill>
              </a:rPr>
              <a:t>another language.</a:t>
            </a:r>
            <a:endParaRPr lang="ru-RU" sz="3200" dirty="0">
              <a:solidFill>
                <a:srgbClr val="002060"/>
              </a:solidFill>
            </a:endParaRPr>
          </a:p>
        </p:txBody>
      </p:sp>
      <p:sp>
        <p:nvSpPr>
          <p:cNvPr id="6" name="Содержимое 5"/>
          <p:cNvSpPr>
            <a:spLocks noGrp="1"/>
          </p:cNvSpPr>
          <p:nvPr>
            <p:ph sz="quarter" idx="4"/>
          </p:nvPr>
        </p:nvSpPr>
        <p:spPr>
          <a:xfrm>
            <a:off x="5357818" y="1357298"/>
            <a:ext cx="3786182" cy="5072098"/>
          </a:xfrm>
          <a:solidFill>
            <a:srgbClr val="F2F2F2">
              <a:alpha val="56078"/>
            </a:srgbClr>
          </a:solidFill>
        </p:spPr>
        <p:txBody>
          <a:bodyPr>
            <a:normAutofit/>
          </a:bodyPr>
          <a:lstStyle/>
          <a:p>
            <a:r>
              <a:rPr lang="en-US" sz="2600" dirty="0" smtClean="0">
                <a:solidFill>
                  <a:srgbClr val="002060"/>
                </a:solidFill>
              </a:rPr>
              <a:t>There is a special phrase</a:t>
            </a:r>
            <a:r>
              <a:rPr lang="ru-RU" sz="2600" dirty="0" smtClean="0">
                <a:solidFill>
                  <a:srgbClr val="002060"/>
                </a:solidFill>
              </a:rPr>
              <a:t> </a:t>
            </a:r>
            <a:r>
              <a:rPr lang="ru-RU" sz="2600" dirty="0" smtClean="0">
                <a:solidFill>
                  <a:srgbClr val="FF0000"/>
                </a:solidFill>
              </a:rPr>
              <a:t>«</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zk</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zk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zk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zk</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zk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zk</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 </a:t>
            </a:r>
            <a:r>
              <a:rPr lang="en-US" sz="2600" dirty="0" err="1" smtClean="0">
                <a:solidFill>
                  <a:srgbClr val="FF0000"/>
                </a:solidFill>
              </a:rPr>
              <a:t>pv</a:t>
            </a:r>
            <a:r>
              <a:rPr lang="en-US" sz="2600" dirty="0" smtClean="0">
                <a:solidFill>
                  <a:srgbClr val="FF0000"/>
                </a:solidFill>
              </a:rPr>
              <a:t> </a:t>
            </a:r>
            <a:r>
              <a:rPr lang="en-US" sz="2600" dirty="0" err="1" smtClean="0">
                <a:solidFill>
                  <a:srgbClr val="FF0000"/>
                </a:solidFill>
              </a:rPr>
              <a:t>kkkkkkkkkk</a:t>
            </a:r>
            <a:r>
              <a:rPr lang="en-US" sz="2600" dirty="0" smtClean="0">
                <a:solidFill>
                  <a:srgbClr val="FF0000"/>
                </a:solidFill>
              </a:rPr>
              <a:t> </a:t>
            </a:r>
            <a:r>
              <a:rPr lang="en-US" sz="2600" dirty="0" err="1" smtClean="0">
                <a:solidFill>
                  <a:srgbClr val="FF0000"/>
                </a:solidFill>
              </a:rPr>
              <a:t>bschk</a:t>
            </a:r>
            <a:r>
              <a:rPr lang="en-US" sz="2600" dirty="0" smtClean="0">
                <a:solidFill>
                  <a:srgbClr val="FF0000"/>
                </a:solidFill>
              </a:rPr>
              <a:t>»</a:t>
            </a:r>
            <a:r>
              <a:rPr lang="ru-RU" sz="2600" dirty="0" smtClean="0">
                <a:solidFill>
                  <a:srgbClr val="002060"/>
                </a:solidFill>
              </a:rPr>
              <a:t>. </a:t>
            </a:r>
            <a:r>
              <a:rPr lang="en-US" sz="2600" dirty="0" smtClean="0">
                <a:solidFill>
                  <a:srgbClr val="002060"/>
                </a:solidFill>
              </a:rPr>
              <a:t>It must be put into Google's translate and translate from any language to German, then click the button to listen </a:t>
            </a:r>
            <a:r>
              <a:rPr lang="en-US" sz="2600" dirty="0" err="1" smtClean="0">
                <a:solidFill>
                  <a:srgbClr val="002060"/>
                </a:solidFill>
              </a:rPr>
              <a:t>Beatbox</a:t>
            </a:r>
            <a:r>
              <a:rPr lang="en-US" sz="2600" dirty="0" smtClean="0">
                <a:solidFill>
                  <a:srgbClr val="002060"/>
                </a:solidFill>
              </a:rPr>
              <a:t>.</a:t>
            </a:r>
            <a:endParaRPr lang="ru-RU" sz="2600" dirty="0">
              <a:solidFill>
                <a:srgbClr val="002060"/>
              </a:solidFill>
            </a:endParaRPr>
          </a:p>
        </p:txBody>
      </p:sp>
      <p:pic>
        <p:nvPicPr>
          <p:cNvPr id="5" name="Picture 4" descr="http://www.opa.kg/uploads/posts/2012-01/1326189133_google-tranlate.jpg"/>
          <p:cNvPicPr>
            <a:picLocks noChangeAspect="1" noChangeArrowheads="1"/>
          </p:cNvPicPr>
          <p:nvPr/>
        </p:nvPicPr>
        <p:blipFill>
          <a:blip r:embed="rId2" cstate="print"/>
          <a:srcRect/>
          <a:stretch>
            <a:fillRect/>
          </a:stretch>
        </p:blipFill>
        <p:spPr bwMode="auto">
          <a:xfrm>
            <a:off x="285720" y="5072074"/>
            <a:ext cx="2350073" cy="1571612"/>
          </a:xfrm>
          <a:prstGeom prst="rect">
            <a:avLst/>
          </a:prstGeom>
          <a:noFill/>
        </p:spPr>
      </p:pic>
      <p:pic>
        <p:nvPicPr>
          <p:cNvPr id="7" name="Picture 8" descr="Самые смешные переводы Google переводчика (10 фото)"/>
          <p:cNvPicPr>
            <a:picLocks noChangeAspect="1" noChangeArrowheads="1"/>
          </p:cNvPicPr>
          <p:nvPr/>
        </p:nvPicPr>
        <p:blipFill>
          <a:blip r:embed="rId3" cstate="print"/>
          <a:srcRect/>
          <a:stretch>
            <a:fillRect/>
          </a:stretch>
        </p:blipFill>
        <p:spPr bwMode="auto">
          <a:xfrm>
            <a:off x="2643174" y="5072074"/>
            <a:ext cx="2627784" cy="15841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solidFill>
            <a:srgbClr val="F2F2F2">
              <a:alpha val="56078"/>
            </a:srgbClr>
          </a:solidFill>
        </p:spPr>
        <p:txBody>
          <a:bodyPr/>
          <a:lstStyle/>
          <a:p>
            <a:r>
              <a:rPr lang="en-US" b="1" i="1" dirty="0" smtClean="0">
                <a:solidFill>
                  <a:srgbClr val="002060"/>
                </a:solidFill>
              </a:rPr>
              <a:t>Interesting Facts</a:t>
            </a:r>
            <a:endParaRPr lang="ru-RU" b="1" i="1" dirty="0">
              <a:solidFill>
                <a:srgbClr val="002060"/>
              </a:solidFill>
            </a:endParaRPr>
          </a:p>
        </p:txBody>
      </p:sp>
      <p:sp>
        <p:nvSpPr>
          <p:cNvPr id="8" name="Содержимое 7"/>
          <p:cNvSpPr>
            <a:spLocks noGrp="1"/>
          </p:cNvSpPr>
          <p:nvPr>
            <p:ph idx="1"/>
          </p:nvPr>
        </p:nvSpPr>
        <p:spPr>
          <a:xfrm>
            <a:off x="3529002" y="1600200"/>
            <a:ext cx="5614998" cy="5257800"/>
          </a:xfrm>
          <a:solidFill>
            <a:srgbClr val="F2F2F2">
              <a:alpha val="56078"/>
            </a:srgbClr>
          </a:solidFill>
        </p:spPr>
        <p:txBody>
          <a:bodyPr>
            <a:normAutofit/>
          </a:bodyPr>
          <a:lstStyle/>
          <a:p>
            <a:pPr>
              <a:buBlip>
                <a:blip r:embed="rId2"/>
              </a:buBlip>
            </a:pPr>
            <a:r>
              <a:rPr lang="en-US" dirty="0" smtClean="0">
                <a:solidFill>
                  <a:srgbClr val="002060"/>
                </a:solidFill>
              </a:rPr>
              <a:t>If you enter a famous phrase «Do a barrel roll», that in some browsers the Page will be overturned 360 degrees.</a:t>
            </a:r>
          </a:p>
          <a:p>
            <a:pPr>
              <a:buBlip>
                <a:blip r:embed="rId2"/>
              </a:buBlip>
            </a:pPr>
            <a:r>
              <a:rPr lang="en-US" dirty="0" smtClean="0">
                <a:solidFill>
                  <a:srgbClr val="002060"/>
                </a:solidFill>
              </a:rPr>
              <a:t>Enter «tilt» and the Page will be bend slightly, but still links continue to work.</a:t>
            </a:r>
          </a:p>
          <a:p>
            <a:pPr>
              <a:buBlip>
                <a:blip r:embed="rId2"/>
              </a:buBlip>
            </a:pPr>
            <a:r>
              <a:rPr lang="en-US" dirty="0" smtClean="0">
                <a:solidFill>
                  <a:srgbClr val="002060"/>
                </a:solidFill>
              </a:rPr>
              <a:t>While </a:t>
            </a:r>
            <a:r>
              <a:rPr lang="ru-RU" dirty="0" smtClean="0">
                <a:solidFill>
                  <a:srgbClr val="002060"/>
                </a:solidFill>
              </a:rPr>
              <a:t> </a:t>
            </a:r>
            <a:r>
              <a:rPr lang="en-US" dirty="0" smtClean="0">
                <a:solidFill>
                  <a:srgbClr val="002060"/>
                </a:solidFill>
              </a:rPr>
              <a:t>you search pictures you can game “</a:t>
            </a:r>
            <a:r>
              <a:rPr lang="ru-RU" dirty="0" err="1" smtClean="0">
                <a:solidFill>
                  <a:srgbClr val="002060"/>
                </a:solidFill>
              </a:rPr>
              <a:t>Breakout</a:t>
            </a:r>
            <a:r>
              <a:rPr lang="en-US" dirty="0" smtClean="0">
                <a:solidFill>
                  <a:srgbClr val="002060"/>
                </a:solidFill>
              </a:rPr>
              <a:t>”, entering </a:t>
            </a:r>
            <a:r>
              <a:rPr lang="ru-RU" dirty="0" smtClean="0">
                <a:solidFill>
                  <a:srgbClr val="002060"/>
                </a:solidFill>
              </a:rPr>
              <a:t>«</a:t>
            </a:r>
            <a:r>
              <a:rPr lang="ru-RU" dirty="0" err="1" smtClean="0">
                <a:solidFill>
                  <a:srgbClr val="002060"/>
                </a:solidFill>
              </a:rPr>
              <a:t>atari</a:t>
            </a:r>
            <a:r>
              <a:rPr lang="ru-RU" dirty="0" smtClean="0">
                <a:solidFill>
                  <a:srgbClr val="002060"/>
                </a:solidFill>
              </a:rPr>
              <a:t> </a:t>
            </a:r>
            <a:r>
              <a:rPr lang="ru-RU" dirty="0" err="1" smtClean="0">
                <a:solidFill>
                  <a:srgbClr val="002060"/>
                </a:solidFill>
              </a:rPr>
              <a:t>breakout</a:t>
            </a:r>
            <a:r>
              <a:rPr lang="ru-RU" dirty="0" smtClean="0">
                <a:solidFill>
                  <a:srgbClr val="002060"/>
                </a:solidFill>
              </a:rPr>
              <a:t>»</a:t>
            </a:r>
          </a:p>
          <a:p>
            <a:pPr>
              <a:buBlip>
                <a:blip r:embed="rId2"/>
              </a:buBlip>
            </a:pPr>
            <a:endParaRPr lang="ru-RU" dirty="0">
              <a:solidFill>
                <a:srgbClr val="002060"/>
              </a:solidFill>
            </a:endParaRPr>
          </a:p>
        </p:txBody>
      </p:sp>
      <p:pic>
        <p:nvPicPr>
          <p:cNvPr id="9" name="Picture 2" descr="http://www.geek.com/wp-content/uploads/2011/02/Picture-1-2.png"/>
          <p:cNvPicPr>
            <a:picLocks noChangeAspect="1" noChangeArrowheads="1"/>
          </p:cNvPicPr>
          <p:nvPr/>
        </p:nvPicPr>
        <p:blipFill>
          <a:blip r:embed="rId3" cstate="print"/>
          <a:srcRect/>
          <a:stretch>
            <a:fillRect/>
          </a:stretch>
        </p:blipFill>
        <p:spPr bwMode="auto">
          <a:xfrm rot="11253794">
            <a:off x="433560" y="1681455"/>
            <a:ext cx="2915817" cy="2439195"/>
          </a:xfrm>
          <a:prstGeom prst="rect">
            <a:avLst/>
          </a:prstGeom>
          <a:ln>
            <a:noFill/>
          </a:ln>
          <a:effectLst>
            <a:softEdge rad="112500"/>
          </a:effectLst>
        </p:spPr>
      </p:pic>
      <p:pic>
        <p:nvPicPr>
          <p:cNvPr id="10" name="Picture 4" descr="http://www.digitaltrends.com/wp-content/uploads/2012/04/Zerg-rush.jpg"/>
          <p:cNvPicPr>
            <a:picLocks noChangeAspect="1" noChangeArrowheads="1"/>
          </p:cNvPicPr>
          <p:nvPr/>
        </p:nvPicPr>
        <p:blipFill>
          <a:blip r:embed="rId4" cstate="print"/>
          <a:srcRect/>
          <a:stretch>
            <a:fillRect/>
          </a:stretch>
        </p:blipFill>
        <p:spPr bwMode="auto">
          <a:xfrm>
            <a:off x="214282" y="4572008"/>
            <a:ext cx="3024336" cy="19873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solidFill>
            <a:srgbClr val="FFFFFF">
              <a:alpha val="56078"/>
            </a:srgbClr>
          </a:solidFill>
        </p:spPr>
        <p:txBody>
          <a:bodyPr/>
          <a:lstStyle/>
          <a:p>
            <a:r>
              <a:rPr lang="en-US" b="1" i="1" dirty="0" smtClean="0">
                <a:solidFill>
                  <a:srgbClr val="002060"/>
                </a:solidFill>
              </a:rPr>
              <a:t>Interesting Facts</a:t>
            </a:r>
            <a:endParaRPr lang="ru-RU" b="1" i="1" dirty="0"/>
          </a:p>
        </p:txBody>
      </p:sp>
      <p:sp>
        <p:nvSpPr>
          <p:cNvPr id="8" name="Содержимое 7"/>
          <p:cNvSpPr>
            <a:spLocks noGrp="1"/>
          </p:cNvSpPr>
          <p:nvPr>
            <p:ph idx="1"/>
          </p:nvPr>
        </p:nvSpPr>
        <p:spPr>
          <a:xfrm>
            <a:off x="214282" y="1743052"/>
            <a:ext cx="5400684" cy="5114948"/>
          </a:xfrm>
          <a:solidFill>
            <a:srgbClr val="FFFFFF">
              <a:alpha val="56078"/>
            </a:srgbClr>
          </a:solidFill>
        </p:spPr>
        <p:txBody>
          <a:bodyPr>
            <a:normAutofit/>
          </a:bodyPr>
          <a:lstStyle/>
          <a:p>
            <a:pPr>
              <a:buBlip>
                <a:blip r:embed="rId2"/>
              </a:buBlip>
            </a:pPr>
            <a:r>
              <a:rPr lang="en-US" dirty="0" smtClean="0">
                <a:solidFill>
                  <a:srgbClr val="002060"/>
                </a:solidFill>
              </a:rPr>
              <a:t>If you enter pictures "241543903“ in </a:t>
            </a:r>
            <a:r>
              <a:rPr lang="en-US" dirty="0" err="1" smtClean="0">
                <a:solidFill>
                  <a:srgbClr val="002060"/>
                </a:solidFill>
              </a:rPr>
              <a:t>sefrch</a:t>
            </a:r>
            <a:r>
              <a:rPr lang="en-US" dirty="0" smtClean="0">
                <a:solidFill>
                  <a:srgbClr val="002060"/>
                </a:solidFill>
              </a:rPr>
              <a:t>, you can see pictures of people putting their heads in the freezer.</a:t>
            </a:r>
          </a:p>
          <a:p>
            <a:pPr>
              <a:buBlip>
                <a:blip r:embed="rId2"/>
              </a:buBlip>
            </a:pPr>
            <a:r>
              <a:rPr lang="en-US" dirty="0" smtClean="0">
                <a:solidFill>
                  <a:srgbClr val="002060"/>
                </a:solidFill>
              </a:rPr>
              <a:t>You can also "play" with the elements, including gravity on the main page Google, and all the elements remain functional.</a:t>
            </a:r>
            <a:endParaRPr lang="ru-RU" dirty="0">
              <a:solidFill>
                <a:srgbClr val="002060"/>
              </a:solidFill>
            </a:endParaRPr>
          </a:p>
        </p:txBody>
      </p:sp>
      <p:pic>
        <p:nvPicPr>
          <p:cNvPr id="9" name="Picture 8" descr="http://getimg.germany.ru/g/http%3A/izismile.ru/uploads/posts/2010-01/1264578138_12498485844a7f2d08596b8.jpg"/>
          <p:cNvPicPr>
            <a:picLocks noChangeAspect="1" noChangeArrowheads="1"/>
          </p:cNvPicPr>
          <p:nvPr/>
        </p:nvPicPr>
        <p:blipFill>
          <a:blip r:embed="rId3" cstate="print"/>
          <a:srcRect/>
          <a:stretch>
            <a:fillRect/>
          </a:stretch>
        </p:blipFill>
        <p:spPr bwMode="auto">
          <a:xfrm>
            <a:off x="6762733" y="1500174"/>
            <a:ext cx="2381267" cy="1785950"/>
          </a:xfrm>
          <a:prstGeom prst="rect">
            <a:avLst/>
          </a:prstGeom>
          <a:ln>
            <a:noFill/>
          </a:ln>
          <a:effectLst>
            <a:softEdge rad="112500"/>
          </a:effectLst>
        </p:spPr>
      </p:pic>
      <p:pic>
        <p:nvPicPr>
          <p:cNvPr id="10" name="Picture 2" descr="http://www.2dayblog.com/images/2010/april/googletrick_1.jpg"/>
          <p:cNvPicPr>
            <a:picLocks noChangeAspect="1" noChangeArrowheads="1"/>
          </p:cNvPicPr>
          <p:nvPr/>
        </p:nvPicPr>
        <p:blipFill>
          <a:blip r:embed="rId4" cstate="print"/>
          <a:srcRect/>
          <a:stretch>
            <a:fillRect/>
          </a:stretch>
        </p:blipFill>
        <p:spPr bwMode="auto">
          <a:xfrm>
            <a:off x="5731982" y="4929198"/>
            <a:ext cx="3412018" cy="1726482"/>
          </a:xfrm>
          <a:prstGeom prst="rect">
            <a:avLst/>
          </a:prstGeom>
          <a:noFill/>
        </p:spPr>
      </p:pic>
      <p:pic>
        <p:nvPicPr>
          <p:cNvPr id="11" name="Picture 6" descr="http://chmullig.com/wp-content/uploads/2011/01/241543903.jpg"/>
          <p:cNvPicPr>
            <a:picLocks noChangeAspect="1" noChangeArrowheads="1"/>
          </p:cNvPicPr>
          <p:nvPr/>
        </p:nvPicPr>
        <p:blipFill>
          <a:blip r:embed="rId5" cstate="print"/>
          <a:srcRect/>
          <a:stretch>
            <a:fillRect/>
          </a:stretch>
        </p:blipFill>
        <p:spPr bwMode="auto">
          <a:xfrm>
            <a:off x="5643570" y="3214686"/>
            <a:ext cx="2286016" cy="17145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00034" y="2214554"/>
            <a:ext cx="8229600" cy="1928826"/>
          </a:xfrm>
          <a:solidFill>
            <a:srgbClr val="FF99FF">
              <a:alpha val="34902"/>
            </a:srgbClr>
          </a:solidFill>
        </p:spPr>
        <p:txBody>
          <a:bodyPr>
            <a:normAutofit/>
          </a:bodyPr>
          <a:lstStyle/>
          <a:p>
            <a:r>
              <a:rPr lang="ru-RU" dirty="0" smtClean="0">
                <a:solidFill>
                  <a:srgbClr val="002060"/>
                </a:solidFill>
              </a:rPr>
              <a:t>«</a:t>
            </a:r>
            <a:r>
              <a:rPr lang="en-US" sz="3900" dirty="0" smtClean="0">
                <a:solidFill>
                  <a:srgbClr val="002060"/>
                </a:solidFill>
              </a:rPr>
              <a:t>To be the best is not the point, but only the beginning for us</a:t>
            </a:r>
            <a:r>
              <a:rPr lang="ru-RU" sz="3900" dirty="0" smtClean="0">
                <a:solidFill>
                  <a:srgbClr val="002060"/>
                </a:solidFill>
              </a:rPr>
              <a:t>.»GOOGLE</a:t>
            </a:r>
            <a:endParaRPr lang="ru-RU" sz="39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bg1">
              <a:alpha val="54902"/>
            </a:schemeClr>
          </a:solidFill>
        </p:spPr>
        <p:txBody>
          <a:bodyPr>
            <a:normAutofit/>
          </a:bodyPr>
          <a:lstStyle/>
          <a:p>
            <a:r>
              <a:rPr lang="en-US" b="1" i="1" dirty="0" smtClean="0">
                <a:solidFill>
                  <a:srgbClr val="002060"/>
                </a:solidFill>
              </a:rPr>
              <a:t>History of creation</a:t>
            </a:r>
            <a:endParaRPr lang="ru-RU" b="1" i="1" dirty="0">
              <a:solidFill>
                <a:srgbClr val="002060"/>
              </a:solidFill>
            </a:endParaRPr>
          </a:p>
        </p:txBody>
      </p:sp>
      <p:sp>
        <p:nvSpPr>
          <p:cNvPr id="3" name="Содержимое 2"/>
          <p:cNvSpPr>
            <a:spLocks noGrp="1"/>
          </p:cNvSpPr>
          <p:nvPr>
            <p:ph idx="1"/>
          </p:nvPr>
        </p:nvSpPr>
        <p:spPr>
          <a:solidFill>
            <a:srgbClr val="FFFFFF">
              <a:alpha val="54902"/>
            </a:srgbClr>
          </a:solidFill>
        </p:spPr>
        <p:txBody>
          <a:bodyPr>
            <a:normAutofit/>
          </a:bodyPr>
          <a:lstStyle/>
          <a:p>
            <a:r>
              <a:rPr lang="en-US" sz="4000" dirty="0" smtClean="0">
                <a:solidFill>
                  <a:srgbClr val="002060"/>
                </a:solidFill>
              </a:rPr>
              <a:t>Google Inc. the U.S. company, which owns the first in popularity in the world by the Google search engine, the processing of 41 billion 345 million queries per month (market share 62.4 %).</a:t>
            </a:r>
            <a:endParaRPr lang="ru-RU" sz="40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a:solidFill>
            <a:srgbClr val="FFFFFF">
              <a:alpha val="54902"/>
            </a:srgbClr>
          </a:solidFill>
        </p:spPr>
        <p:txBody>
          <a:bodyPr>
            <a:normAutofit/>
          </a:bodyPr>
          <a:lstStyle/>
          <a:p>
            <a:r>
              <a:rPr lang="en-US" b="1" i="1" dirty="0" smtClean="0">
                <a:solidFill>
                  <a:srgbClr val="002060"/>
                </a:solidFill>
              </a:rPr>
              <a:t>History of creation</a:t>
            </a:r>
            <a:endParaRPr lang="ru-RU" b="1" i="1" dirty="0">
              <a:solidFill>
                <a:srgbClr val="002060"/>
              </a:solidFill>
            </a:endParaRPr>
          </a:p>
        </p:txBody>
      </p:sp>
      <p:sp>
        <p:nvSpPr>
          <p:cNvPr id="3" name="Содержимое 2"/>
          <p:cNvSpPr>
            <a:spLocks noGrp="1"/>
          </p:cNvSpPr>
          <p:nvPr>
            <p:ph sz="half" idx="1"/>
          </p:nvPr>
        </p:nvSpPr>
        <p:spPr>
          <a:xfrm>
            <a:off x="457200" y="1600200"/>
            <a:ext cx="4186238" cy="4972072"/>
          </a:xfrm>
          <a:solidFill>
            <a:srgbClr val="FFFFFF">
              <a:alpha val="56078"/>
            </a:srgbClr>
          </a:solidFill>
        </p:spPr>
        <p:txBody>
          <a:bodyPr>
            <a:normAutofit/>
          </a:bodyPr>
          <a:lstStyle/>
          <a:p>
            <a:r>
              <a:rPr lang="en-US" dirty="0" smtClean="0">
                <a:solidFill>
                  <a:srgbClr val="002060"/>
                </a:solidFill>
              </a:rPr>
              <a:t>The Google search engine was created as a learning project of the Stanford Ph.D. students Larry page and Sergey </a:t>
            </a:r>
            <a:r>
              <a:rPr lang="en-US" dirty="0" err="1" smtClean="0">
                <a:solidFill>
                  <a:srgbClr val="002060"/>
                </a:solidFill>
              </a:rPr>
              <a:t>Brin</a:t>
            </a:r>
            <a:r>
              <a:rPr lang="en-US" dirty="0" smtClean="0">
                <a:solidFill>
                  <a:srgbClr val="002060"/>
                </a:solidFill>
              </a:rPr>
              <a:t>. They worked on the </a:t>
            </a:r>
            <a:r>
              <a:rPr lang="en-US" dirty="0" err="1" smtClean="0">
                <a:solidFill>
                  <a:srgbClr val="002060"/>
                </a:solidFill>
              </a:rPr>
              <a:t>BackRub</a:t>
            </a:r>
            <a:r>
              <a:rPr lang="en-US" dirty="0" smtClean="0">
                <a:solidFill>
                  <a:srgbClr val="002060"/>
                </a:solidFill>
              </a:rPr>
              <a:t> search engine in 1996, and in 1998 on its basis a new Google search was created.</a:t>
            </a:r>
            <a:endParaRPr lang="ru-RU" dirty="0">
              <a:solidFill>
                <a:srgbClr val="002060"/>
              </a:solidFill>
            </a:endParaRPr>
          </a:p>
        </p:txBody>
      </p:sp>
      <p:pic>
        <p:nvPicPr>
          <p:cNvPr id="5" name="Содержимое 4" descr="757fe9857481e0bb81cbda237e4d5fdfgoogle_big[1].jpg"/>
          <p:cNvPicPr>
            <a:picLocks noGrp="1" noChangeAspect="1"/>
          </p:cNvPicPr>
          <p:nvPr>
            <p:ph sz="half" idx="2"/>
          </p:nvPr>
        </p:nvPicPr>
        <p:blipFill>
          <a:blip r:embed="rId2" cstate="print"/>
          <a:stretch>
            <a:fillRect/>
          </a:stretch>
        </p:blipFill>
        <p:spPr>
          <a:xfrm>
            <a:off x="4857752" y="2357430"/>
            <a:ext cx="4038600" cy="305243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2F2F2">
              <a:alpha val="56078"/>
            </a:srgbClr>
          </a:solidFill>
        </p:spPr>
        <p:txBody>
          <a:bodyPr/>
          <a:lstStyle/>
          <a:p>
            <a:r>
              <a:rPr lang="en-US" b="1" i="1" dirty="0" smtClean="0">
                <a:solidFill>
                  <a:srgbClr val="002060"/>
                </a:solidFill>
              </a:rPr>
              <a:t>History of creation</a:t>
            </a:r>
            <a:endParaRPr lang="ru-RU" dirty="0"/>
          </a:p>
        </p:txBody>
      </p:sp>
      <p:sp>
        <p:nvSpPr>
          <p:cNvPr id="3" name="Содержимое 2"/>
          <p:cNvSpPr>
            <a:spLocks noGrp="1"/>
          </p:cNvSpPr>
          <p:nvPr>
            <p:ph sz="half" idx="1"/>
          </p:nvPr>
        </p:nvSpPr>
        <p:spPr>
          <a:xfrm>
            <a:off x="285720" y="1643050"/>
            <a:ext cx="4329114" cy="4972072"/>
          </a:xfrm>
          <a:solidFill>
            <a:srgbClr val="F2F2F2">
              <a:alpha val="56078"/>
            </a:srgbClr>
          </a:solidFill>
        </p:spPr>
        <p:txBody>
          <a:bodyPr>
            <a:normAutofit/>
          </a:bodyPr>
          <a:lstStyle/>
          <a:p>
            <a:pPr>
              <a:buFont typeface="Wingdings" pitchFamily="2" charset="2"/>
              <a:buChar char="Ø"/>
            </a:pPr>
            <a:r>
              <a:rPr lang="en-US" dirty="0" smtClean="0">
                <a:solidFill>
                  <a:srgbClr val="002060"/>
                </a:solidFill>
              </a:rPr>
              <a:t>The company was founded on 4 September 1998, the office was located in Menlo Park, California, USA. In July 2001,, Eric Schmidt became the chairman of Google at the invitation of the founders of the company.</a:t>
            </a:r>
            <a:endParaRPr lang="ru-RU" dirty="0">
              <a:solidFill>
                <a:srgbClr val="002060"/>
              </a:solidFill>
            </a:endParaRPr>
          </a:p>
        </p:txBody>
      </p:sp>
      <p:pic>
        <p:nvPicPr>
          <p:cNvPr id="7" name="Содержимое 6" descr="WorldCupDoodleWinner.jpg"/>
          <p:cNvPicPr>
            <a:picLocks noGrp="1" noChangeAspect="1"/>
          </p:cNvPicPr>
          <p:nvPr>
            <p:ph sz="half" idx="2"/>
          </p:nvPr>
        </p:nvPicPr>
        <p:blipFill>
          <a:blip r:embed="rId2" cstate="print"/>
          <a:stretch>
            <a:fillRect/>
          </a:stretch>
        </p:blipFill>
        <p:spPr>
          <a:xfrm>
            <a:off x="4714876" y="2357430"/>
            <a:ext cx="4214810" cy="317875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2F2F2">
              <a:alpha val="54902"/>
            </a:srgbClr>
          </a:solidFill>
        </p:spPr>
        <p:txBody>
          <a:bodyPr/>
          <a:lstStyle/>
          <a:p>
            <a:r>
              <a:rPr lang="en-US" b="1" i="1" dirty="0" smtClean="0">
                <a:solidFill>
                  <a:srgbClr val="002060"/>
                </a:solidFill>
              </a:rPr>
              <a:t>Name</a:t>
            </a:r>
            <a:endParaRPr lang="ru-RU" b="1" i="1" dirty="0">
              <a:solidFill>
                <a:srgbClr val="002060"/>
              </a:solidFill>
            </a:endParaRPr>
          </a:p>
        </p:txBody>
      </p:sp>
      <p:sp>
        <p:nvSpPr>
          <p:cNvPr id="4" name="Содержимое 3"/>
          <p:cNvSpPr>
            <a:spLocks noGrp="1"/>
          </p:cNvSpPr>
          <p:nvPr>
            <p:ph sz="half" idx="1"/>
          </p:nvPr>
        </p:nvSpPr>
        <p:spPr>
          <a:xfrm>
            <a:off x="357158" y="1571612"/>
            <a:ext cx="4114800" cy="5043510"/>
          </a:xfrm>
          <a:solidFill>
            <a:srgbClr val="F2F2F2">
              <a:alpha val="56078"/>
            </a:srgbClr>
          </a:solidFill>
        </p:spPr>
        <p:txBody>
          <a:bodyPr>
            <a:normAutofit fontScale="92500"/>
          </a:bodyPr>
          <a:lstStyle/>
          <a:p>
            <a:r>
              <a:rPr lang="en-US" dirty="0" smtClean="0">
                <a:solidFill>
                  <a:srgbClr val="002060"/>
                </a:solidFill>
              </a:rPr>
              <a:t>NAME Google - distorted spelling of the English word googol (googol), which denotes the number of ones and a hundred zero. Consider that the first check from the company's founders got investors on Google Inc., And they had to call the company created that way.</a:t>
            </a:r>
            <a:endParaRPr lang="ru-RU" dirty="0">
              <a:solidFill>
                <a:srgbClr val="002060"/>
              </a:solidFill>
            </a:endParaRPr>
          </a:p>
        </p:txBody>
      </p:sp>
      <p:pic>
        <p:nvPicPr>
          <p:cNvPr id="6" name="Содержимое 5" descr="goooooooooogle.jpg"/>
          <p:cNvPicPr>
            <a:picLocks noGrp="1" noChangeAspect="1"/>
          </p:cNvPicPr>
          <p:nvPr>
            <p:ph sz="half" idx="2"/>
          </p:nvPr>
        </p:nvPicPr>
        <p:blipFill>
          <a:blip r:embed="rId2" cstate="print"/>
          <a:stretch>
            <a:fillRect/>
          </a:stretch>
        </p:blipFill>
        <p:spPr>
          <a:xfrm>
            <a:off x="4643438" y="2143116"/>
            <a:ext cx="4500562" cy="322377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a:solidFill>
            <a:srgbClr val="F2F2F2">
              <a:alpha val="56078"/>
            </a:srgbClr>
          </a:solidFill>
        </p:spPr>
        <p:txBody>
          <a:bodyPr/>
          <a:lstStyle/>
          <a:p>
            <a:r>
              <a:rPr lang="en-US" b="1" i="1" dirty="0" smtClean="0">
                <a:solidFill>
                  <a:srgbClr val="002060"/>
                </a:solidFill>
              </a:rPr>
              <a:t>Logotype</a:t>
            </a:r>
            <a:endParaRPr lang="ru-RU" b="1" i="1" dirty="0">
              <a:solidFill>
                <a:srgbClr val="002060"/>
              </a:solidFill>
            </a:endParaRPr>
          </a:p>
        </p:txBody>
      </p:sp>
      <p:pic>
        <p:nvPicPr>
          <p:cNvPr id="4" name="Содержимое 3" descr="google.jpg"/>
          <p:cNvPicPr>
            <a:picLocks noGrp="1" noChangeAspect="1"/>
          </p:cNvPicPr>
          <p:nvPr>
            <p:ph idx="1"/>
          </p:nvPr>
        </p:nvPicPr>
        <p:blipFill>
          <a:blip r:embed="rId2" cstate="print"/>
          <a:stretch>
            <a:fillRect/>
          </a:stretch>
        </p:blipFill>
        <p:spPr>
          <a:xfrm>
            <a:off x="1500166" y="1643050"/>
            <a:ext cx="6333618" cy="495459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2F2F2">
              <a:alpha val="56078"/>
            </a:srgbClr>
          </a:solidFill>
        </p:spPr>
        <p:txBody>
          <a:bodyPr/>
          <a:lstStyle/>
          <a:p>
            <a:r>
              <a:rPr lang="en-US" b="1" i="1" dirty="0" smtClean="0">
                <a:solidFill>
                  <a:srgbClr val="002060"/>
                </a:solidFill>
              </a:rPr>
              <a:t>Logotype</a:t>
            </a:r>
            <a:endParaRPr lang="ru-RU" b="1" i="1" dirty="0">
              <a:solidFill>
                <a:srgbClr val="002060"/>
              </a:solidFill>
            </a:endParaRPr>
          </a:p>
        </p:txBody>
      </p:sp>
      <p:pic>
        <p:nvPicPr>
          <p:cNvPr id="7" name="Содержимое 6" descr="4.jpg"/>
          <p:cNvPicPr>
            <a:picLocks noGrp="1" noChangeAspect="1"/>
          </p:cNvPicPr>
          <p:nvPr>
            <p:ph idx="1"/>
          </p:nvPr>
        </p:nvPicPr>
        <p:blipFill>
          <a:blip r:embed="rId2" cstate="print"/>
          <a:stretch>
            <a:fillRect/>
          </a:stretch>
        </p:blipFill>
        <p:spPr>
          <a:xfrm>
            <a:off x="214282" y="1464456"/>
            <a:ext cx="3929090" cy="2946818"/>
          </a:xfrm>
        </p:spPr>
      </p:pic>
      <p:pic>
        <p:nvPicPr>
          <p:cNvPr id="9" name="Рисунок 8" descr="kids-drawings-for-google-2010-8.jpg"/>
          <p:cNvPicPr>
            <a:picLocks noChangeAspect="1"/>
          </p:cNvPicPr>
          <p:nvPr/>
        </p:nvPicPr>
        <p:blipFill>
          <a:blip r:embed="rId3" cstate="print"/>
          <a:stretch>
            <a:fillRect/>
          </a:stretch>
        </p:blipFill>
        <p:spPr>
          <a:xfrm>
            <a:off x="214282" y="3571876"/>
            <a:ext cx="3929090" cy="2946818"/>
          </a:xfrm>
          <a:prstGeom prst="rect">
            <a:avLst/>
          </a:prstGeom>
        </p:spPr>
      </p:pic>
      <p:pic>
        <p:nvPicPr>
          <p:cNvPr id="10" name="Рисунок 9" descr="L15.jpg"/>
          <p:cNvPicPr>
            <a:picLocks noChangeAspect="1"/>
          </p:cNvPicPr>
          <p:nvPr/>
        </p:nvPicPr>
        <p:blipFill>
          <a:blip r:embed="rId4" cstate="print"/>
          <a:stretch>
            <a:fillRect/>
          </a:stretch>
        </p:blipFill>
        <p:spPr>
          <a:xfrm>
            <a:off x="4286248" y="1571612"/>
            <a:ext cx="4691086" cy="1989928"/>
          </a:xfrm>
          <a:prstGeom prst="rect">
            <a:avLst/>
          </a:prstGeom>
        </p:spPr>
      </p:pic>
      <p:pic>
        <p:nvPicPr>
          <p:cNvPr id="11" name="Рисунок 10" descr="kids-drawings-for-google-2010-10.jpg"/>
          <p:cNvPicPr>
            <a:picLocks noChangeAspect="1"/>
          </p:cNvPicPr>
          <p:nvPr/>
        </p:nvPicPr>
        <p:blipFill>
          <a:blip r:embed="rId5" cstate="print"/>
          <a:stretch>
            <a:fillRect/>
          </a:stretch>
        </p:blipFill>
        <p:spPr>
          <a:xfrm>
            <a:off x="4286248" y="3429000"/>
            <a:ext cx="4643438" cy="309460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2F2F2">
              <a:alpha val="56078"/>
            </a:srgbClr>
          </a:solidFill>
        </p:spPr>
        <p:txBody>
          <a:bodyPr/>
          <a:lstStyle/>
          <a:p>
            <a:r>
              <a:rPr lang="en-US" b="1" i="1" dirty="0" smtClean="0">
                <a:solidFill>
                  <a:srgbClr val="002060"/>
                </a:solidFill>
              </a:rPr>
              <a:t>Logotype</a:t>
            </a:r>
            <a:endParaRPr lang="ru-RU" dirty="0"/>
          </a:p>
        </p:txBody>
      </p:sp>
      <p:pic>
        <p:nvPicPr>
          <p:cNvPr id="6" name="Содержимое 5" descr="GoogleDoodleDK.jpg"/>
          <p:cNvPicPr>
            <a:picLocks noGrp="1" noChangeAspect="1"/>
          </p:cNvPicPr>
          <p:nvPr>
            <p:ph idx="1"/>
          </p:nvPr>
        </p:nvPicPr>
        <p:blipFill>
          <a:blip r:embed="rId2" cstate="print"/>
          <a:stretch>
            <a:fillRect/>
          </a:stretch>
        </p:blipFill>
        <p:spPr>
          <a:xfrm>
            <a:off x="0" y="1592654"/>
            <a:ext cx="3515492" cy="1979222"/>
          </a:xfrm>
        </p:spPr>
      </p:pic>
      <p:pic>
        <p:nvPicPr>
          <p:cNvPr id="7" name="Рисунок 6" descr="uvpxmVbE4g.JPG"/>
          <p:cNvPicPr>
            <a:picLocks noChangeAspect="1"/>
          </p:cNvPicPr>
          <p:nvPr/>
        </p:nvPicPr>
        <p:blipFill>
          <a:blip r:embed="rId3" cstate="print"/>
          <a:stretch>
            <a:fillRect/>
          </a:stretch>
        </p:blipFill>
        <p:spPr>
          <a:xfrm>
            <a:off x="3643306" y="1571612"/>
            <a:ext cx="5500694" cy="2000264"/>
          </a:xfrm>
          <a:prstGeom prst="rect">
            <a:avLst/>
          </a:prstGeom>
        </p:spPr>
      </p:pic>
      <p:pic>
        <p:nvPicPr>
          <p:cNvPr id="8" name="Рисунок 7" descr="Valentines_1824691c.jpg"/>
          <p:cNvPicPr>
            <a:picLocks noChangeAspect="1"/>
          </p:cNvPicPr>
          <p:nvPr/>
        </p:nvPicPr>
        <p:blipFill>
          <a:blip r:embed="rId4" cstate="print"/>
          <a:stretch>
            <a:fillRect/>
          </a:stretch>
        </p:blipFill>
        <p:spPr>
          <a:xfrm>
            <a:off x="0" y="3714752"/>
            <a:ext cx="4643470" cy="2897122"/>
          </a:xfrm>
          <a:prstGeom prst="rect">
            <a:avLst/>
          </a:prstGeom>
        </p:spPr>
      </p:pic>
      <p:pic>
        <p:nvPicPr>
          <p:cNvPr id="9" name="Рисунок 8" descr="avatar_55691.jpg"/>
          <p:cNvPicPr>
            <a:picLocks noChangeAspect="1"/>
          </p:cNvPicPr>
          <p:nvPr/>
        </p:nvPicPr>
        <p:blipFill>
          <a:blip r:embed="rId5" cstate="print"/>
          <a:stretch>
            <a:fillRect/>
          </a:stretch>
        </p:blipFill>
        <p:spPr>
          <a:xfrm>
            <a:off x="4857752" y="3786190"/>
            <a:ext cx="4286248" cy="27860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2F2F2">
              <a:alpha val="56078"/>
            </a:srgbClr>
          </a:solidFill>
        </p:spPr>
        <p:txBody>
          <a:bodyPr/>
          <a:lstStyle/>
          <a:p>
            <a:r>
              <a:rPr lang="en-US" b="1" i="1" dirty="0" smtClean="0">
                <a:solidFill>
                  <a:srgbClr val="002060"/>
                </a:solidFill>
              </a:rPr>
              <a:t>Outlay</a:t>
            </a:r>
            <a:endParaRPr lang="ru-RU" b="1" i="1" dirty="0">
              <a:solidFill>
                <a:srgbClr val="002060"/>
              </a:solidFill>
            </a:endParaRPr>
          </a:p>
        </p:txBody>
      </p:sp>
      <p:sp>
        <p:nvSpPr>
          <p:cNvPr id="4" name="Содержимое 3"/>
          <p:cNvSpPr>
            <a:spLocks noGrp="1"/>
          </p:cNvSpPr>
          <p:nvPr>
            <p:ph sz="half" idx="1"/>
          </p:nvPr>
        </p:nvSpPr>
        <p:spPr>
          <a:xfrm>
            <a:off x="4714876" y="1643050"/>
            <a:ext cx="4210080" cy="4972072"/>
          </a:xfrm>
          <a:solidFill>
            <a:srgbClr val="F2F2F2">
              <a:alpha val="56078"/>
            </a:srgbClr>
          </a:solidFill>
        </p:spPr>
        <p:txBody>
          <a:bodyPr>
            <a:normAutofit lnSpcReduction="10000"/>
          </a:bodyPr>
          <a:lstStyle/>
          <a:p>
            <a:r>
              <a:rPr lang="en-US" dirty="0" smtClean="0">
                <a:solidFill>
                  <a:srgbClr val="002060"/>
                </a:solidFill>
              </a:rPr>
              <a:t>Until 2007, the largest acquisition Google considered by YouTube, bought for $ 1.65 billion in November 2006. However, April 14, 2007 the company bought </a:t>
            </a:r>
            <a:r>
              <a:rPr lang="en-US" dirty="0" err="1" smtClean="0">
                <a:solidFill>
                  <a:srgbClr val="002060"/>
                </a:solidFill>
              </a:rPr>
              <a:t>DoubleClick</a:t>
            </a:r>
            <a:r>
              <a:rPr lang="en-US" dirty="0" smtClean="0">
                <a:solidFill>
                  <a:srgbClr val="002060"/>
                </a:solidFill>
              </a:rPr>
              <a:t> for $ 3.1 billion in cash, which exceeds the previous largest purchase nearly doubled.</a:t>
            </a:r>
            <a:endParaRPr lang="ru-RU" dirty="0">
              <a:solidFill>
                <a:srgbClr val="002060"/>
              </a:solidFill>
            </a:endParaRPr>
          </a:p>
        </p:txBody>
      </p:sp>
      <p:pic>
        <p:nvPicPr>
          <p:cNvPr id="6" name="Содержимое 5" descr="a494d04407e7492606615718798251cf.jpg"/>
          <p:cNvPicPr>
            <a:picLocks noGrp="1" noChangeAspect="1"/>
          </p:cNvPicPr>
          <p:nvPr>
            <p:ph sz="half" idx="2"/>
          </p:nvPr>
        </p:nvPicPr>
        <p:blipFill>
          <a:blip r:embed="rId2" cstate="print"/>
          <a:stretch>
            <a:fillRect/>
          </a:stretch>
        </p:blipFill>
        <p:spPr>
          <a:xfrm>
            <a:off x="214282" y="1857364"/>
            <a:ext cx="4399422" cy="1858911"/>
          </a:xfrm>
        </p:spPr>
      </p:pic>
      <p:pic>
        <p:nvPicPr>
          <p:cNvPr id="7" name="Рисунок 6" descr="6bb3e7ad48d8da6e5e6c5beb9ae506e8_g.jpg"/>
          <p:cNvPicPr>
            <a:picLocks noChangeAspect="1"/>
          </p:cNvPicPr>
          <p:nvPr/>
        </p:nvPicPr>
        <p:blipFill>
          <a:blip r:embed="rId3" cstate="print"/>
          <a:stretch>
            <a:fillRect/>
          </a:stretch>
        </p:blipFill>
        <p:spPr>
          <a:xfrm>
            <a:off x="214282" y="4354376"/>
            <a:ext cx="4357718" cy="13853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504</Words>
  <Application>Microsoft Office PowerPoint</Application>
  <PresentationFormat>Экран (4:3)</PresentationFormat>
  <Paragraphs>32</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Wingdings</vt:lpstr>
      <vt:lpstr>Тема Office</vt:lpstr>
      <vt:lpstr>Презентация PowerPoint</vt:lpstr>
      <vt:lpstr>History of creation</vt:lpstr>
      <vt:lpstr>History of creation</vt:lpstr>
      <vt:lpstr>History of creation</vt:lpstr>
      <vt:lpstr>Name</vt:lpstr>
      <vt:lpstr>Logotype</vt:lpstr>
      <vt:lpstr>Logotype</vt:lpstr>
      <vt:lpstr>Logotype</vt:lpstr>
      <vt:lpstr>Outlay</vt:lpstr>
      <vt:lpstr>Google services</vt:lpstr>
      <vt:lpstr>Google services</vt:lpstr>
      <vt:lpstr>Google services</vt:lpstr>
      <vt:lpstr>Interesting Facts</vt:lpstr>
      <vt:lpstr>Interesting Facts</vt:lpstr>
      <vt:lpstr>«To be the best is not the point, but only the beginning for us.»GOOGLE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Aleksandr</dc:creator>
  <cp:lastModifiedBy>Lenovo</cp:lastModifiedBy>
  <cp:revision>23</cp:revision>
  <dcterms:created xsi:type="dcterms:W3CDTF">2014-03-31T11:30:01Z</dcterms:created>
  <dcterms:modified xsi:type="dcterms:W3CDTF">2016-02-07T15:57:45Z</dcterms:modified>
</cp:coreProperties>
</file>