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0" r:id="rId2"/>
    <p:sldMasterId id="2147483732" r:id="rId3"/>
    <p:sldMasterId id="2147483744" r:id="rId4"/>
    <p:sldMasterId id="2147483756" r:id="rId5"/>
    <p:sldMasterId id="2147483768" r:id="rId6"/>
  </p:sldMasterIdLst>
  <p:notesMasterIdLst>
    <p:notesMasterId r:id="rId25"/>
  </p:notesMasterIdLst>
  <p:sldIdLst>
    <p:sldId id="326" r:id="rId7"/>
    <p:sldId id="258" r:id="rId8"/>
    <p:sldId id="327" r:id="rId9"/>
    <p:sldId id="328" r:id="rId10"/>
    <p:sldId id="330" r:id="rId11"/>
    <p:sldId id="339" r:id="rId12"/>
    <p:sldId id="332" r:id="rId13"/>
    <p:sldId id="331" r:id="rId14"/>
    <p:sldId id="333" r:id="rId15"/>
    <p:sldId id="334" r:id="rId16"/>
    <p:sldId id="335" r:id="rId17"/>
    <p:sldId id="336" r:id="rId18"/>
    <p:sldId id="320" r:id="rId19"/>
    <p:sldId id="316" r:id="rId20"/>
    <p:sldId id="311" r:id="rId21"/>
    <p:sldId id="312" r:id="rId22"/>
    <p:sldId id="337" r:id="rId23"/>
    <p:sldId id="338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7"/>
    <a:srgbClr val="D9FFFF"/>
    <a:srgbClr val="004D86"/>
    <a:srgbClr val="FDEADA"/>
    <a:srgbClr val="000000"/>
    <a:srgbClr val="61D6FF"/>
    <a:srgbClr val="81DEFF"/>
    <a:srgbClr val="3B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03CFFD3-1F5A-4EC1-9815-0DAFFE2E70B0}" type="datetimeFigureOut">
              <a:rPr lang="ru-RU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0681597-768B-420A-AFD5-A27C3044AD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5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6CABA4-2311-4B2E-B081-25F05F935B4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Юон К. Купола и ласточки.</a:t>
            </a: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723489-3B9C-4EE4-BF71-3115BA310BC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1D6B702-BE34-4EC3-A94B-17DD683266C8}" type="slidenum">
              <a:rPr lang="ru-RU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16F60B-CB13-4C5C-A305-03C305CA985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7898CA-5F21-42D9-ADA7-201D0FFEE7C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A6DA6F-388C-4D5C-A369-EEE8BCA5349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2C1608-147D-43A8-8A0D-22A39125BF4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D752B-709B-4D25-A1D1-D958D3A3A6A9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26849-D34E-4B17-A147-93713F1E04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72969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58258-1A5E-4C45-806D-68D142B41956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4EEC7-8EF6-4FD9-B37B-902DD308D9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73687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0A552-8F88-451F-B90D-86AE05926A77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BDEEA-9CCD-4E4C-BAEB-0FFBDE3FC0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64987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D752B-709B-4D25-A1D1-D958D3A3A6A9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26849-D34E-4B17-A147-93713F1E04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110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94B1B-7267-4848-B8D2-EE1A14651BB7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E2418-7A91-467F-B32F-E7E491F1E3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067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46582-C92E-42BD-896F-5AE7C2665DCB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3A081-9FFF-46C2-879B-A308B89DC85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196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13680-62F8-4021-88EC-D5A73E2E6B72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8F0EC-C995-4E28-9593-F26C32D5F0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351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663BC-03F8-4097-BF28-A4ED3F68C5F7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41C95-22E8-4892-8A79-CE30A13B69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650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2F458-9ED3-4063-AFBD-EA0279C3552F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1D3B1-6DE8-4D10-ACC5-7518A5FE68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734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E736-C9C2-4C51-92F7-3BF55809E0C4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798A9-C637-48F8-8E73-8A6D07210E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818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05C4F-5C46-45B7-ACDE-49ABC868D738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5223B-F654-4096-AB3C-9A3C0DBB50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77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94B1B-7267-4848-B8D2-EE1A14651BB7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E2418-7A91-467F-B32F-E7E491F1E3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96083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AF3F1-7EFD-4E93-A89E-8784BEBE8D95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0B0A4-B516-47A2-96F2-0E0F36EB77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99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58258-1A5E-4C45-806D-68D142B41956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4EEC7-8EF6-4FD9-B37B-902DD308D9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544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0A552-8F88-451F-B90D-86AE05926A77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BDEEA-9CCD-4E4C-BAEB-0FFBDE3FC0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468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D752B-709B-4D25-A1D1-D958D3A3A6A9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26849-D34E-4B17-A147-93713F1E048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5374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94B1B-7267-4848-B8D2-EE1A14651BB7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E2418-7A91-467F-B32F-E7E491F1E32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3030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46582-C92E-42BD-896F-5AE7C2665DCB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3A081-9FFF-46C2-879B-A308B89DC85A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72850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13680-62F8-4021-88EC-D5A73E2E6B72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8F0EC-C995-4E28-9593-F26C32D5F0BB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53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663BC-03F8-4097-BF28-A4ED3F68C5F7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41C95-22E8-4892-8A79-CE30A13B6991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80308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2F458-9ED3-4063-AFBD-EA0279C3552F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1D3B1-6DE8-4D10-ACC5-7518A5FE6837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1298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4E736-C9C2-4C51-92F7-3BF55809E0C4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798A9-C637-48F8-8E73-8A6D07210EF6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605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46582-C92E-42BD-896F-5AE7C2665DCB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3A081-9FFF-46C2-879B-A308B89DC85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88387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05C4F-5C46-45B7-ACDE-49ABC868D738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5223B-F654-4096-AB3C-9A3C0DBB500C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661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AF3F1-7EFD-4E93-A89E-8784BEBE8D95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0B0A4-B516-47A2-96F2-0E0F36EB774C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0193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58258-1A5E-4C45-806D-68D142B41956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4EEC7-8EF6-4FD9-B37B-902DD308D93F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9324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0A552-8F88-451F-B90D-86AE05926A77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BDEEA-9CCD-4E4C-BAEB-0FFBDE3FC082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840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D752B-709B-4D25-A1D1-D958D3A3A6A9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26849-D34E-4B17-A147-93713F1E04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594B1B-7267-4848-B8D2-EE1A14651BB7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E2418-7A91-467F-B32F-E7E491F1E3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F46582-C92E-42BD-896F-5AE7C2665DCB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3A081-9FFF-46C2-879B-A308B89DC85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213680-62F8-4021-88EC-D5A73E2E6B72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8F0EC-C995-4E28-9593-F26C32D5F0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0663BC-03F8-4097-BF28-A4ED3F68C5F7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641C95-22E8-4892-8A79-CE30A13B69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E2F458-9ED3-4063-AFBD-EA0279C3552F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1D3B1-6DE8-4D10-ACC5-7518A5FE68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13680-62F8-4021-88EC-D5A73E2E6B72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8F0EC-C995-4E28-9593-F26C32D5F0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333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94E736-C9C2-4C51-92F7-3BF55809E0C4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1798A9-C637-48F8-8E73-8A6D07210E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C05C4F-5C46-45B7-ACDE-49ABC868D738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25223B-F654-4096-AB3C-9A3C0DBB50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4AF3F1-7EFD-4E93-A89E-8784BEBE8D95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0B0A4-B516-47A2-96F2-0E0F36EB77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758258-1A5E-4C45-806D-68D142B41956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E4EEC7-8EF6-4FD9-B37B-902DD308D9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60A552-8F88-451F-B90D-86AE05926A77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BDEEA-9CCD-4E4C-BAEB-0FFBDE3FC0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pPr>
              <a:defRPr/>
            </a:pPr>
            <a:fld id="{F4AD752B-709B-4D25-A1D1-D958D3A3A6A9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F826849-D34E-4B17-A147-93713F1E04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594B1B-7267-4848-B8D2-EE1A14651BB7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E2418-7A91-467F-B32F-E7E491F1E32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F46582-C92E-42BD-896F-5AE7C2665DCB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3A081-9FFF-46C2-879B-A308B89DC85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213680-62F8-4021-88EC-D5A73E2E6B72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8F0EC-C995-4E28-9593-F26C32D5F0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0663BC-03F8-4097-BF28-A4ED3F68C5F7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641C95-22E8-4892-8A79-CE30A13B69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663BC-03F8-4097-BF28-A4ED3F68C5F7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41C95-22E8-4892-8A79-CE30A13B69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90778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E2F458-9ED3-4063-AFBD-EA0279C3552F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1D3B1-6DE8-4D10-ACC5-7518A5FE68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94E736-C9C2-4C51-92F7-3BF55809E0C4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1798A9-C637-48F8-8E73-8A6D07210E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pPr>
              <a:defRPr/>
            </a:pPr>
            <a:fld id="{E9C05C4F-5C46-45B7-ACDE-49ABC868D738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pPr>
              <a:defRPr/>
            </a:pPr>
            <a:fld id="{3525223B-F654-4096-AB3C-9A3C0DBB50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pPr>
              <a:defRPr/>
            </a:pPr>
            <a:fld id="{8D4AF3F1-7EFD-4E93-A89E-8784BEBE8D95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pPr>
              <a:defRPr/>
            </a:pPr>
            <a:fld id="{06A0B0A4-B516-47A2-96F2-0E0F36EB77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758258-1A5E-4C45-806D-68D142B41956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E4EEC7-8EF6-4FD9-B37B-902DD308D9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60A552-8F88-451F-B90D-86AE05926A77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BDEEA-9CCD-4E4C-BAEB-0FFBDE3FC0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D752B-709B-4D25-A1D1-D958D3A3A6A9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26849-D34E-4B17-A147-93713F1E0488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4660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94B1B-7267-4848-B8D2-EE1A14651BB7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E2418-7A91-467F-B32F-E7E491F1E32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6501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46582-C92E-42BD-896F-5AE7C2665DCB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3A081-9FFF-46C2-879B-A308B89DC85A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509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13680-62F8-4021-88EC-D5A73E2E6B72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8F0EC-C995-4E28-9593-F26C32D5F0BB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93334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2F458-9ED3-4063-AFBD-EA0279C3552F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1D3B1-6DE8-4D10-ACC5-7518A5FE683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35936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663BC-03F8-4097-BF28-A4ED3F68C5F7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41C95-22E8-4892-8A79-CE30A13B6991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6300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2F458-9ED3-4063-AFBD-EA0279C3552F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1D3B1-6DE8-4D10-ACC5-7518A5FE6837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0032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4E736-C9C2-4C51-92F7-3BF55809E0C4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798A9-C637-48F8-8E73-8A6D07210EF6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018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05C4F-5C46-45B7-ACDE-49ABC868D738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5223B-F654-4096-AB3C-9A3C0DBB500C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0448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AF3F1-7EFD-4E93-A89E-8784BEBE8D95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0B0A4-B516-47A2-96F2-0E0F36EB774C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0974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58258-1A5E-4C45-806D-68D142B41956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4EEC7-8EF6-4FD9-B37B-902DD308D93F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17946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0A552-8F88-451F-B90D-86AE05926A77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BDEEA-9CCD-4E4C-BAEB-0FFBDE3FC082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6936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4E736-C9C2-4C51-92F7-3BF55809E0C4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798A9-C637-48F8-8E73-8A6D07210E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43042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05C4F-5C46-45B7-ACDE-49ABC868D738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5223B-F654-4096-AB3C-9A3C0DBB50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85189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AF3F1-7EFD-4E93-A89E-8784BEBE8D95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0B0A4-B516-47A2-96F2-0E0F36EB77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22451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212A984A-5EF9-4006-BE99-2D85325DC689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CF968F-E836-4A35-93BB-3EB9933926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zoom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12A984A-5EF9-4006-BE99-2D85325DC689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CF968F-E836-4A35-93BB-3EB9933926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212A984A-5EF9-4006-BE99-2D85325DC689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CF968F-E836-4A35-93BB-3EB9933926C5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107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zoom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12A984A-5EF9-4006-BE99-2D85325DC689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3CF968F-E836-4A35-93BB-3EB9933926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>
    <p:zoom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212A984A-5EF9-4006-BE99-2D85325DC689}" type="datetimeFigureOut">
              <a:rPr lang="ru-RU" smtClean="0"/>
              <a:pPr>
                <a:defRPr/>
              </a:pPr>
              <a:t>04.12.2013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>
              <a:defRPr/>
            </a:pPr>
            <a:fld id="{E3CF968F-E836-4A35-93BB-3EB9933926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zo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212A984A-5EF9-4006-BE99-2D85325DC689}" type="datetimeFigureOut">
              <a:rPr lang="ru-RU" smtClean="0">
                <a:solidFill>
                  <a:srgbClr val="FFFFFF"/>
                </a:solidFill>
              </a:rPr>
              <a:pPr>
                <a:defRPr/>
              </a:pPr>
              <a:t>04.12.2013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CF968F-E836-4A35-93BB-3EB9933926C5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739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>
    <p:zoom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3dhram.ru/" TargetMode="External"/><Relationship Id="rId2" Type="http://schemas.openxmlformats.org/officeDocument/2006/relationships/hyperlink" Target="http://xpam-xpicta.ru/igra/game/index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vspas.ru/" TargetMode="External"/><Relationship Id="rId4" Type="http://schemas.openxmlformats.org/officeDocument/2006/relationships/hyperlink" Target="http://www.drofa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99761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41901"/>
            <a:ext cx="5544616" cy="2690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71" y="620688"/>
            <a:ext cx="7632848" cy="5599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625771"/>
            <a:ext cx="6512511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yrillicOld" pitchFamily="2" charset="0"/>
              </a:rPr>
              <a:t>Библия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yrillic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98017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11" y="548680"/>
            <a:ext cx="6569348" cy="5695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041510"/>
            <a:ext cx="6965245" cy="1202485"/>
          </a:xfrm>
        </p:spPr>
        <p:txBody>
          <a:bodyPr/>
          <a:lstStyle/>
          <a:p>
            <a:pPr algn="l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Пророк Моисей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7133115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02" y="563962"/>
            <a:ext cx="4068281" cy="583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379" y="1124744"/>
            <a:ext cx="3260291" cy="218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83" y="3425113"/>
            <a:ext cx="3418682" cy="254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48817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468313" y="1458913"/>
            <a:ext cx="2025650" cy="962025"/>
            <a:chOff x="467544" y="1458955"/>
            <a:chExt cx="2025730" cy="962484"/>
          </a:xfrm>
        </p:grpSpPr>
        <p:sp>
          <p:nvSpPr>
            <p:cNvPr id="6160" name="TextBox 20"/>
            <p:cNvSpPr txBox="1">
              <a:spLocks noChangeArrowheads="1"/>
            </p:cNvSpPr>
            <p:nvPr/>
          </p:nvSpPr>
          <p:spPr bwMode="auto">
            <a:xfrm>
              <a:off x="467544" y="1458955"/>
              <a:ext cx="202573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sz="2800" b="1">
                  <a:solidFill>
                    <a:srgbClr val="0070C0"/>
                  </a:solidFill>
                </a:rPr>
                <a:t>колокольня</a:t>
              </a: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>
              <a:off x="2015417" y="1921137"/>
              <a:ext cx="107954" cy="500302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169863" y="4032250"/>
            <a:ext cx="1522412" cy="611188"/>
            <a:chOff x="170004" y="4031834"/>
            <a:chExt cx="1521675" cy="611051"/>
          </a:xfrm>
        </p:grpSpPr>
        <p:sp>
          <p:nvSpPr>
            <p:cNvPr id="6158" name="TextBox 23"/>
            <p:cNvSpPr txBox="1">
              <a:spLocks noChangeArrowheads="1"/>
            </p:cNvSpPr>
            <p:nvPr/>
          </p:nvSpPr>
          <p:spPr bwMode="auto">
            <a:xfrm>
              <a:off x="170004" y="4031834"/>
              <a:ext cx="15216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sz="2800" b="1">
                  <a:solidFill>
                    <a:srgbClr val="0070C0"/>
                  </a:solidFill>
                </a:rPr>
                <a:t>паперть</a:t>
              </a:r>
            </a:p>
          </p:txBody>
        </p:sp>
        <p:cxnSp>
          <p:nvCxnSpPr>
            <p:cNvPr id="25" name="Прямая со стрелкой 24"/>
            <p:cNvCxnSpPr/>
            <p:nvPr/>
          </p:nvCxnSpPr>
          <p:spPr>
            <a:xfrm>
              <a:off x="680932" y="4428620"/>
              <a:ext cx="217382" cy="21426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3348038" y="2236788"/>
            <a:ext cx="1533525" cy="1552575"/>
            <a:chOff x="3347864" y="2236065"/>
            <a:chExt cx="1534241" cy="1552975"/>
          </a:xfrm>
        </p:grpSpPr>
        <p:sp>
          <p:nvSpPr>
            <p:cNvPr id="6156" name="TextBox 25"/>
            <p:cNvSpPr txBox="1">
              <a:spLocks noChangeArrowheads="1"/>
            </p:cNvSpPr>
            <p:nvPr/>
          </p:nvSpPr>
          <p:spPr bwMode="auto">
            <a:xfrm>
              <a:off x="3347864" y="2236065"/>
              <a:ext cx="15342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sz="2800" b="1">
                  <a:solidFill>
                    <a:srgbClr val="0070C0"/>
                  </a:solidFill>
                </a:rPr>
                <a:t>притвор</a:t>
              </a:r>
            </a:p>
          </p:txBody>
        </p:sp>
        <p:cxnSp>
          <p:nvCxnSpPr>
            <p:cNvPr id="27" name="Прямая со стрелкой 26"/>
            <p:cNvCxnSpPr/>
            <p:nvPr/>
          </p:nvCxnSpPr>
          <p:spPr>
            <a:xfrm flipH="1">
              <a:off x="3924395" y="2760075"/>
              <a:ext cx="77824" cy="102896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5727700" y="1003300"/>
            <a:ext cx="1162050" cy="917575"/>
            <a:chOff x="5728010" y="1003035"/>
            <a:chExt cx="1161634" cy="917585"/>
          </a:xfrm>
        </p:grpSpPr>
        <p:sp>
          <p:nvSpPr>
            <p:cNvPr id="6154" name="TextBox 28"/>
            <p:cNvSpPr txBox="1">
              <a:spLocks noChangeArrowheads="1"/>
            </p:cNvSpPr>
            <p:nvPr/>
          </p:nvSpPr>
          <p:spPr bwMode="auto">
            <a:xfrm>
              <a:off x="5728010" y="1003035"/>
              <a:ext cx="116163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sz="2800" b="1">
                  <a:solidFill>
                    <a:srgbClr val="0070C0"/>
                  </a:solidFill>
                </a:rPr>
                <a:t>храм</a:t>
              </a:r>
            </a:p>
          </p:txBody>
        </p:sp>
        <p:cxnSp>
          <p:nvCxnSpPr>
            <p:cNvPr id="30" name="Прямая со стрелкой 29"/>
            <p:cNvCxnSpPr/>
            <p:nvPr/>
          </p:nvCxnSpPr>
          <p:spPr>
            <a:xfrm flipH="1">
              <a:off x="6227894" y="1465003"/>
              <a:ext cx="80933" cy="455617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6"/>
          <p:cNvGrpSpPr>
            <a:grpSpLocks/>
          </p:cNvGrpSpPr>
          <p:nvPr/>
        </p:nvGrpSpPr>
        <p:grpSpPr bwMode="auto">
          <a:xfrm>
            <a:off x="7380288" y="2947988"/>
            <a:ext cx="1273175" cy="1166812"/>
            <a:chOff x="7380312" y="2948401"/>
            <a:chExt cx="1273517" cy="1167174"/>
          </a:xfrm>
        </p:grpSpPr>
        <p:sp>
          <p:nvSpPr>
            <p:cNvPr id="6152" name="TextBox 31"/>
            <p:cNvSpPr txBox="1">
              <a:spLocks noChangeArrowheads="1"/>
            </p:cNvSpPr>
            <p:nvPr/>
          </p:nvSpPr>
          <p:spPr bwMode="auto">
            <a:xfrm>
              <a:off x="7380312" y="2948401"/>
              <a:ext cx="127351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ru-RU" sz="2800" b="1">
                  <a:solidFill>
                    <a:srgbClr val="0070C0"/>
                  </a:solidFill>
                </a:rPr>
                <a:t>алтарь</a:t>
              </a:r>
            </a:p>
          </p:txBody>
        </p:sp>
        <p:cxnSp>
          <p:nvCxnSpPr>
            <p:cNvPr id="33" name="Прямая со стрелкой 32"/>
            <p:cNvCxnSpPr/>
            <p:nvPr/>
          </p:nvCxnSpPr>
          <p:spPr>
            <a:xfrm flipH="1">
              <a:off x="7972608" y="3539134"/>
              <a:ext cx="71457" cy="576441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Звон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288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5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Box 8"/>
          <p:cNvSpPr txBox="1">
            <a:spLocks noChangeArrowheads="1"/>
          </p:cNvSpPr>
          <p:nvPr/>
        </p:nvSpPr>
        <p:spPr bwMode="auto">
          <a:xfrm>
            <a:off x="2466975" y="3924300"/>
            <a:ext cx="1382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400" b="1">
                <a:solidFill>
                  <a:schemeClr val="bg1"/>
                </a:solidFill>
              </a:rPr>
              <a:t>паперть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3414713" y="4386263"/>
            <a:ext cx="434975" cy="21431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4182"/>
            <a:ext cx="4819650" cy="6419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4406900"/>
            <a:ext cx="1627188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3290888"/>
            <a:ext cx="1927225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455613"/>
            <a:ext cx="192087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1187450"/>
            <a:ext cx="2414588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1187450"/>
            <a:ext cx="124936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4" b="17601"/>
          <a:stretch>
            <a:fillRect/>
          </a:stretch>
        </p:blipFill>
        <p:spPr bwMode="auto">
          <a:xfrm>
            <a:off x="6334125" y="1206500"/>
            <a:ext cx="2414588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71703">
            <a:off x="4595813" y="5210175"/>
            <a:ext cx="10064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71703">
            <a:off x="3663950" y="4979988"/>
            <a:ext cx="10064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71703">
            <a:off x="2867025" y="5011738"/>
            <a:ext cx="10064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71703">
            <a:off x="2544763" y="4819650"/>
            <a:ext cx="10064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71703">
            <a:off x="2489200" y="4230688"/>
            <a:ext cx="10064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159261">
            <a:off x="520700" y="4894263"/>
            <a:ext cx="1006475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6367463"/>
            <a:ext cx="6461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5187950"/>
            <a:ext cx="3841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10" name="TextBox 18"/>
          <p:cNvSpPr txBox="1">
            <a:spLocks noChangeArrowheads="1"/>
          </p:cNvSpPr>
          <p:nvPr/>
        </p:nvSpPr>
        <p:spPr bwMode="auto">
          <a:xfrm>
            <a:off x="936625" y="1169988"/>
            <a:ext cx="1112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800"/>
              <a:t>купол</a:t>
            </a: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5191125"/>
            <a:ext cx="32385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64388" y="4019550"/>
            <a:ext cx="1079500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  <a:cs typeface="+mn-cs"/>
              </a:rPr>
              <a:t>Земля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59563" y="366713"/>
            <a:ext cx="1008062" cy="461962"/>
          </a:xfrm>
          <a:prstGeom prst="rect">
            <a:avLst/>
          </a:prstGeom>
          <a:solidFill>
            <a:srgbClr val="D9FFFF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  <a:cs typeface="+mn-cs"/>
              </a:rPr>
              <a:t>Небо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06763" y="968375"/>
            <a:ext cx="1730375" cy="830263"/>
          </a:xfrm>
          <a:prstGeom prst="rect">
            <a:avLst/>
          </a:prstGeom>
          <a:solidFill>
            <a:srgbClr val="81DEFF"/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  <a:cs typeface="+mn-cs"/>
              </a:rPr>
              <a:t>Рай – Небо на земле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37138" y="4249738"/>
            <a:ext cx="1998662" cy="830262"/>
          </a:xfrm>
          <a:prstGeom prst="rect">
            <a:avLst/>
          </a:prstGeom>
          <a:pattFill prst="wdDnDiag">
            <a:fgClr>
              <a:srgbClr val="81DEFF"/>
            </a:fgClr>
            <a:bgClr>
              <a:schemeClr val="bg1"/>
            </a:bgClr>
          </a:patt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  <a:cs typeface="+mn-cs"/>
              </a:rPr>
              <a:t>Встреча Неба и земли</a:t>
            </a:r>
          </a:p>
        </p:txBody>
      </p:sp>
      <p:sp>
        <p:nvSpPr>
          <p:cNvPr id="9224" name="TextBox 8"/>
          <p:cNvSpPr txBox="1">
            <a:spLocks noChangeArrowheads="1"/>
          </p:cNvSpPr>
          <p:nvPr/>
        </p:nvSpPr>
        <p:spPr bwMode="auto">
          <a:xfrm rot="1694187">
            <a:off x="6848475" y="1284288"/>
            <a:ext cx="207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000" b="1"/>
              <a:t>Ступени восхождения</a:t>
            </a:r>
          </a:p>
        </p:txBody>
      </p:sp>
      <p:sp>
        <p:nvSpPr>
          <p:cNvPr id="9225" name="TextBox 13"/>
          <p:cNvSpPr txBox="1">
            <a:spLocks noChangeArrowheads="1"/>
          </p:cNvSpPr>
          <p:nvPr/>
        </p:nvSpPr>
        <p:spPr bwMode="auto">
          <a:xfrm>
            <a:off x="3817938" y="3976688"/>
            <a:ext cx="12192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000" b="1"/>
              <a:t>Престол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766">
            <a:off x="996950" y="1182688"/>
            <a:ext cx="185261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6367463"/>
            <a:ext cx="646112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667125"/>
            <a:ext cx="1463675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829050"/>
            <a:ext cx="1243013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7856">
            <a:off x="1476375" y="3421063"/>
            <a:ext cx="1862138" cy="294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 flipV="1">
            <a:off x="4572000" y="3608388"/>
            <a:ext cx="215900" cy="49688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2" name="TextBox 28"/>
          <p:cNvSpPr txBox="1">
            <a:spLocks noChangeArrowheads="1"/>
          </p:cNvSpPr>
          <p:nvPr/>
        </p:nvSpPr>
        <p:spPr bwMode="auto">
          <a:xfrm>
            <a:off x="5135563" y="3829050"/>
            <a:ext cx="1362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000" b="1"/>
              <a:t>Иконостас</a:t>
            </a:r>
          </a:p>
        </p:txBody>
      </p:sp>
      <p:cxnSp>
        <p:nvCxnSpPr>
          <p:cNvPr id="30" name="Прямая со стрелкой 29"/>
          <p:cNvCxnSpPr/>
          <p:nvPr/>
        </p:nvCxnSpPr>
        <p:spPr>
          <a:xfrm flipH="1" flipV="1">
            <a:off x="5448300" y="3522663"/>
            <a:ext cx="368300" cy="31115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4" name="TextBox 22"/>
          <p:cNvSpPr txBox="1">
            <a:spLocks noChangeArrowheads="1"/>
          </p:cNvSpPr>
          <p:nvPr/>
        </p:nvSpPr>
        <p:spPr bwMode="auto">
          <a:xfrm>
            <a:off x="3817938" y="5608638"/>
            <a:ext cx="4157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000" b="1"/>
              <a:t>Престол – трон Небесного Царя. </a:t>
            </a:r>
          </a:p>
        </p:txBody>
      </p:sp>
      <p:sp>
        <p:nvSpPr>
          <p:cNvPr id="9235" name="TextBox 23"/>
          <p:cNvSpPr txBox="1">
            <a:spLocks noChangeArrowheads="1"/>
          </p:cNvSpPr>
          <p:nvPr/>
        </p:nvSpPr>
        <p:spPr bwMode="auto">
          <a:xfrm>
            <a:off x="3419475" y="6059488"/>
            <a:ext cx="4884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sz="2000" b="1"/>
              <a:t>Иконостас – молитва Небесной Церкви. </a:t>
            </a:r>
          </a:p>
        </p:txBody>
      </p:sp>
      <p:sp>
        <p:nvSpPr>
          <p:cNvPr id="9236" name="TextBox 1"/>
          <p:cNvSpPr txBox="1">
            <a:spLocks noChangeArrowheads="1"/>
          </p:cNvSpPr>
          <p:nvPr/>
        </p:nvSpPr>
        <p:spPr bwMode="auto">
          <a:xfrm>
            <a:off x="4171950" y="2490788"/>
            <a:ext cx="1047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i="1"/>
              <a:t>алтарь</a:t>
            </a:r>
          </a:p>
        </p:txBody>
      </p:sp>
      <p:sp>
        <p:nvSpPr>
          <p:cNvPr id="9237" name="TextBox 20"/>
          <p:cNvSpPr txBox="1">
            <a:spLocks noChangeArrowheads="1"/>
          </p:cNvSpPr>
          <p:nvPr/>
        </p:nvSpPr>
        <p:spPr bwMode="auto">
          <a:xfrm>
            <a:off x="5511800" y="993775"/>
            <a:ext cx="1049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i="1"/>
              <a:t>купол</a:t>
            </a:r>
          </a:p>
        </p:txBody>
      </p:sp>
      <p:sp>
        <p:nvSpPr>
          <p:cNvPr id="9238" name="TextBox 21"/>
          <p:cNvSpPr txBox="1">
            <a:spLocks noChangeArrowheads="1"/>
          </p:cNvSpPr>
          <p:nvPr/>
        </p:nvSpPr>
        <p:spPr bwMode="auto">
          <a:xfrm>
            <a:off x="6389688" y="2843213"/>
            <a:ext cx="774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i="1"/>
              <a:t>храм</a:t>
            </a:r>
          </a:p>
        </p:txBody>
      </p:sp>
      <p:sp>
        <p:nvSpPr>
          <p:cNvPr id="9239" name="TextBox 24"/>
          <p:cNvSpPr txBox="1">
            <a:spLocks noChangeArrowheads="1"/>
          </p:cNvSpPr>
          <p:nvPr/>
        </p:nvSpPr>
        <p:spPr bwMode="auto">
          <a:xfrm rot="-2944718">
            <a:off x="7142957" y="3026569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i="1"/>
              <a:t>притвор</a:t>
            </a:r>
          </a:p>
        </p:txBody>
      </p:sp>
      <p:sp>
        <p:nvSpPr>
          <p:cNvPr id="9240" name="TextBox 25"/>
          <p:cNvSpPr txBox="1">
            <a:spLocks noChangeArrowheads="1"/>
          </p:cNvSpPr>
          <p:nvPr/>
        </p:nvSpPr>
        <p:spPr bwMode="auto">
          <a:xfrm>
            <a:off x="8080375" y="3346450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i="1"/>
              <a:t>паперть</a:t>
            </a:r>
          </a:p>
        </p:txBody>
      </p:sp>
    </p:spTree>
  </p:cSld>
  <p:clrMapOvr>
    <a:masterClrMapping/>
  </p:clrMapOvr>
  <p:transition spd="slow" advClick="0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Ключевые слова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Священник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Лампада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Кадило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Икона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Алтарь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Панихидный столик (канун)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Амвон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Царские врата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Свеча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Аналой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8388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http://xpam-xpicta.ru/igra/game/index.htm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http://www.3dhram.ru/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http://www.drofa.ru/</a:t>
            </a:r>
            <a:endParaRPr lang="ru-RU" dirty="0" smtClean="0"/>
          </a:p>
          <a:p>
            <a:r>
              <a:rPr lang="en-US" dirty="0" smtClean="0">
                <a:hlinkClick r:id="rId5"/>
              </a:rPr>
              <a:t>http://tvspas.ru/</a:t>
            </a:r>
            <a:endParaRPr lang="ru-RU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Полезные ссылки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862"/>
            <a:ext cx="7524328" cy="6847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7925"/>
            <a:ext cx="3144838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  <p:sndAc>
      <p:stSnd>
        <p:snd r:embed="rId3" name="zvon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  Работа со словарем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0789160"/>
              </p:ext>
            </p:extLst>
          </p:nvPr>
        </p:nvGraphicFramePr>
        <p:xfrm>
          <a:off x="323529" y="1484784"/>
          <a:ext cx="7272808" cy="302433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{6E25E649-3F16-4E02-A733-19D2CDBF48F0}</a:tableStyleId>
              </a:tblPr>
              <a:tblGrid>
                <a:gridCol w="3549365"/>
                <a:gridCol w="3723443"/>
              </a:tblGrid>
              <a:tr h="964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Полный церковно-славянский словарь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Энциклопедия Википедия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6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Храмъ = домъ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Храм - как здание священное - отличается от обыкновенных зданий не только внутренним своим расположением, но и внешним видом.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Храм — архитектурное сооружение, предназначенное для совершения богослужений и религиозных обрядов.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5371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200800" cy="544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39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l"/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      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Работа со словарем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794496"/>
              </p:ext>
            </p:extLst>
          </p:nvPr>
        </p:nvGraphicFramePr>
        <p:xfrm>
          <a:off x="395536" y="1268760"/>
          <a:ext cx="7560841" cy="332608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{284E427A-3D55-4303-BF80-6455036E1DE7}</a:tableStyleId>
              </a:tblPr>
              <a:tblGrid>
                <a:gridCol w="1584176"/>
                <a:gridCol w="3528392"/>
                <a:gridCol w="2448273"/>
              </a:tblGrid>
              <a:tr h="258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В. И. Даль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32" marR="633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С.И. Ожегов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32" marR="633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В.В. Виноградов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32" marR="63332" marT="0" marB="0"/>
                </a:tc>
              </a:tr>
              <a:tr h="2905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ДОМ: строение для житья, усадьба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32" marR="633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ДОМ: жилое  здание; свое жильё, а также семья, люди, живущие вместе, их хозяйство; место, где живут люди, объединённые общими интересами, условиями существования; династия, род.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32" marR="63332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</a:rPr>
                        <a:t>ДОМ: люди, живущие вместе; семья.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32" marR="6333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494478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750" y="404813"/>
            <a:ext cx="7124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4D86"/>
                </a:solidFill>
              </a:rPr>
              <a:t>Храм – корабль, плывущий к Богу.</a:t>
            </a:r>
          </a:p>
        </p:txBody>
      </p:sp>
    </p:spTree>
    <p:extLst>
      <p:ext uri="{BB962C8B-B14F-4D97-AF65-F5344CB8AC3E}">
        <p14:creationId xmlns:p14="http://schemas.microsoft.com/office/powerpoint/2010/main" val="7701908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93017"/>
            <a:ext cx="3152775" cy="3990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53973"/>
            <a:ext cx="47434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4374" y="764705"/>
            <a:ext cx="4048025" cy="3744416"/>
          </a:xfrm>
        </p:spPr>
        <p:txBody>
          <a:bodyPr>
            <a:normAutofit/>
          </a:bodyPr>
          <a:lstStyle/>
          <a:p>
            <a:r>
              <a:rPr lang="ru-RU" sz="2000" dirty="0"/>
              <a:t>Восьмиугольник – путеводная звезда, сияющая в мире</a:t>
            </a:r>
          </a:p>
          <a:p>
            <a:r>
              <a:rPr lang="ru-RU" sz="2000" dirty="0" smtClean="0"/>
              <a:t>Корабль – Церковь, подобно кораблю ведет нас по морю жизни к тихой пристани</a:t>
            </a:r>
          </a:p>
          <a:p>
            <a:r>
              <a:rPr lang="ru-RU" sz="2000" dirty="0"/>
              <a:t>Крест – главный символ </a:t>
            </a:r>
            <a:r>
              <a:rPr lang="ru-RU" sz="2000" dirty="0" smtClean="0"/>
              <a:t>Христианства</a:t>
            </a:r>
          </a:p>
          <a:p>
            <a:r>
              <a:rPr lang="ru-RU" sz="2000" dirty="0" smtClean="0"/>
              <a:t>Круг – символ вечности и вечной жизни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6438858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8"/>
            <a:ext cx="9137936" cy="685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41928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34" y="116632"/>
            <a:ext cx="1375962" cy="137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23728" y="260200"/>
            <a:ext cx="4536504" cy="37448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1 </a:t>
            </a:r>
            <a:r>
              <a:rPr lang="ru-RU" dirty="0" smtClean="0"/>
              <a:t>глава</a:t>
            </a:r>
            <a:r>
              <a:rPr lang="en-US" dirty="0" smtClean="0"/>
              <a:t> –</a:t>
            </a:r>
            <a:r>
              <a:rPr lang="ru-RU" dirty="0" smtClean="0"/>
              <a:t> символ </a:t>
            </a:r>
            <a:r>
              <a:rPr lang="ru-RU" dirty="0"/>
              <a:t>единственного истинного </a:t>
            </a:r>
            <a:r>
              <a:rPr lang="ru-RU" dirty="0" smtClean="0"/>
              <a:t>Бога;</a:t>
            </a:r>
          </a:p>
          <a:p>
            <a:pPr marL="45720" indent="0" algn="ctr">
              <a:buNone/>
            </a:pPr>
            <a:endParaRPr lang="ru-RU" dirty="0" smtClean="0"/>
          </a:p>
          <a:p>
            <a:pPr marL="45720" indent="0">
              <a:buNone/>
            </a:pPr>
            <a:r>
              <a:rPr lang="en-US" dirty="0"/>
              <a:t>2 </a:t>
            </a:r>
            <a:r>
              <a:rPr lang="ru-RU" dirty="0" smtClean="0"/>
              <a:t>главы означают</a:t>
            </a:r>
            <a:r>
              <a:rPr lang="ru-RU" dirty="0"/>
              <a:t> </a:t>
            </a:r>
            <a:r>
              <a:rPr lang="ru-RU" dirty="0" smtClean="0"/>
              <a:t>2 естества, </a:t>
            </a:r>
            <a:r>
              <a:rPr lang="ru-RU" dirty="0"/>
              <a:t>соединившиеся во </a:t>
            </a:r>
            <a:r>
              <a:rPr lang="ru-RU" dirty="0" smtClean="0"/>
              <a:t>Христе</a:t>
            </a:r>
            <a:r>
              <a:rPr lang="ru-RU" dirty="0"/>
              <a:t> </a:t>
            </a:r>
            <a:r>
              <a:rPr lang="ru-RU" dirty="0" smtClean="0"/>
              <a:t>- </a:t>
            </a:r>
            <a:endParaRPr lang="ru-RU" dirty="0"/>
          </a:p>
          <a:p>
            <a:pPr marL="45720" indent="0">
              <a:buNone/>
            </a:pPr>
            <a:r>
              <a:rPr lang="ru-RU" i="1" dirty="0"/>
              <a:t>Б_ _ </a:t>
            </a:r>
            <a:r>
              <a:rPr lang="ru-RU" i="1" dirty="0" smtClean="0"/>
              <a:t> </a:t>
            </a:r>
            <a:endParaRPr lang="ru-RU" i="1" dirty="0"/>
          </a:p>
          <a:p>
            <a:pPr marL="45720" indent="0">
              <a:buNone/>
            </a:pPr>
            <a:r>
              <a:rPr lang="ru-RU" i="1" dirty="0"/>
              <a:t>и</a:t>
            </a:r>
            <a:r>
              <a:rPr lang="ru-RU" i="1" dirty="0" smtClean="0"/>
              <a:t>  ч_ </a:t>
            </a:r>
            <a:r>
              <a:rPr lang="ru-RU" i="1" dirty="0"/>
              <a:t>_ _ _ _ _ </a:t>
            </a:r>
            <a:r>
              <a:rPr lang="ru-RU" i="1" dirty="0" smtClean="0"/>
              <a:t>;</a:t>
            </a:r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2339752" y="3690786"/>
            <a:ext cx="4392488" cy="3085485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n-US" dirty="0"/>
              <a:t>3 </a:t>
            </a:r>
            <a:r>
              <a:rPr lang="ru-RU" dirty="0" smtClean="0"/>
              <a:t>главы</a:t>
            </a:r>
            <a:r>
              <a:rPr lang="en-US" dirty="0" smtClean="0"/>
              <a:t> –</a:t>
            </a:r>
            <a:r>
              <a:rPr lang="ru-RU" dirty="0" smtClean="0"/>
              <a:t> символ</a:t>
            </a:r>
            <a:endParaRPr lang="ru-RU" dirty="0"/>
          </a:p>
          <a:p>
            <a:pPr marL="45720" indent="0">
              <a:buNone/>
            </a:pPr>
            <a:r>
              <a:rPr lang="ru-RU" i="1" dirty="0"/>
              <a:t>С_ _ _ _ _</a:t>
            </a:r>
          </a:p>
          <a:p>
            <a:pPr marL="45720" indent="0">
              <a:buNone/>
            </a:pPr>
            <a:r>
              <a:rPr lang="ru-RU" i="1" dirty="0"/>
              <a:t>Т_ _ _ _ </a:t>
            </a:r>
            <a:r>
              <a:rPr lang="ru-RU" i="1" dirty="0" smtClean="0"/>
              <a:t>_</a:t>
            </a:r>
            <a:r>
              <a:rPr lang="ru-RU" dirty="0" smtClean="0"/>
              <a:t>;</a:t>
            </a:r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r>
              <a:rPr lang="en-US" dirty="0"/>
              <a:t>5 </a:t>
            </a:r>
            <a:r>
              <a:rPr lang="ru-RU" dirty="0" smtClean="0"/>
              <a:t>глав</a:t>
            </a:r>
            <a:r>
              <a:rPr lang="en-US" dirty="0" smtClean="0"/>
              <a:t> –</a:t>
            </a:r>
            <a:r>
              <a:rPr lang="ru-RU" dirty="0" smtClean="0"/>
              <a:t> символ</a:t>
            </a:r>
            <a:endParaRPr lang="ru-RU" dirty="0"/>
          </a:p>
          <a:p>
            <a:pPr marL="45720" indent="0">
              <a:buNone/>
            </a:pPr>
            <a:r>
              <a:rPr lang="ru-RU" i="1" dirty="0"/>
              <a:t>И_ _ _ _ _</a:t>
            </a:r>
          </a:p>
          <a:p>
            <a:pPr marL="45720" indent="0">
              <a:buNone/>
            </a:pPr>
            <a:r>
              <a:rPr lang="ru-RU" i="1" dirty="0"/>
              <a:t>Х_ _ _ _ </a:t>
            </a:r>
            <a:r>
              <a:rPr lang="ru-RU" i="1" dirty="0" smtClean="0"/>
              <a:t>_      </a:t>
            </a:r>
            <a:r>
              <a:rPr lang="ru-RU" dirty="0" smtClean="0"/>
              <a:t>и</a:t>
            </a:r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i="1" dirty="0" smtClean="0"/>
              <a:t>4-х</a:t>
            </a:r>
            <a:endParaRPr lang="ru-RU" i="1" dirty="0"/>
          </a:p>
          <a:p>
            <a:pPr marL="45720" indent="0">
              <a:buNone/>
            </a:pPr>
            <a:r>
              <a:rPr lang="ru-RU" i="1" dirty="0"/>
              <a:t>Е_ _ _ _ _ _ _ _ _ _ </a:t>
            </a:r>
            <a:r>
              <a:rPr lang="ru-RU" i="1" dirty="0" smtClean="0"/>
              <a:t>.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12" y="1648854"/>
            <a:ext cx="1452684" cy="196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597" y="508089"/>
            <a:ext cx="2181905" cy="21217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8" t="11276" b="19298"/>
          <a:stretch/>
        </p:blipFill>
        <p:spPr bwMode="auto">
          <a:xfrm>
            <a:off x="179510" y="3789040"/>
            <a:ext cx="1936179" cy="130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965" y="2692643"/>
            <a:ext cx="1881171" cy="18811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5" y="5157192"/>
            <a:ext cx="880898" cy="161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138" y="4714440"/>
            <a:ext cx="1446824" cy="208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27981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hablon_01">
  <a:themeElements>
    <a:clrScheme name="Оформление по умолчанию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№3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hablon_01">
  <a:themeElements>
    <a:clrScheme name="Оформление по умолчанию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shablon_01">
  <a:themeElements>
    <a:clrScheme name="Оформление по умолчанию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птека">
    <a:dk1>
      <a:sysClr val="windowText" lastClr="000000"/>
    </a:dk1>
    <a:lt1>
      <a:sysClr val="window" lastClr="FFFFFF"/>
    </a:lt1>
    <a:dk2>
      <a:srgbClr val="564B3C"/>
    </a:dk2>
    <a:lt2>
      <a:srgbClr val="ECEDD1"/>
    </a:lt2>
    <a:accent1>
      <a:srgbClr val="93A299"/>
    </a:accent1>
    <a:accent2>
      <a:srgbClr val="CF543F"/>
    </a:accent2>
    <a:accent3>
      <a:srgbClr val="B5AE53"/>
    </a:accent3>
    <a:accent4>
      <a:srgbClr val="848058"/>
    </a:accent4>
    <a:accent5>
      <a:srgbClr val="E8B54D"/>
    </a:accent5>
    <a:accent6>
      <a:srgbClr val="786C71"/>
    </a:accent6>
    <a:hlink>
      <a:srgbClr val="CCCC00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Базовая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Горизонт">
    <a:dk1>
      <a:srgbClr val="000000"/>
    </a:dk1>
    <a:lt1>
      <a:srgbClr val="FFFFFF"/>
    </a:lt1>
    <a:dk2>
      <a:srgbClr val="1F2123"/>
    </a:dk2>
    <a:lt2>
      <a:srgbClr val="DC9E1F"/>
    </a:lt2>
    <a:accent1>
      <a:srgbClr val="7E97AD"/>
    </a:accent1>
    <a:accent2>
      <a:srgbClr val="CC8E60"/>
    </a:accent2>
    <a:accent3>
      <a:srgbClr val="7A6A60"/>
    </a:accent3>
    <a:accent4>
      <a:srgbClr val="B4936D"/>
    </a:accent4>
    <a:accent5>
      <a:srgbClr val="67787B"/>
    </a:accent5>
    <a:accent6>
      <a:srgbClr val="9D936F"/>
    </a:accent6>
    <a:hlink>
      <a:srgbClr val="646464"/>
    </a:hlink>
    <a:folHlink>
      <a:srgbClr val="969696"/>
    </a:folHlink>
  </a:clrScheme>
</a:themeOverride>
</file>

<file path=ppt/theme/themeOverride4.xml><?xml version="1.0" encoding="utf-8"?>
<a:themeOverride xmlns:a="http://schemas.openxmlformats.org/drawingml/2006/main">
  <a:clrScheme name="Оформление по умолчанию 12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2715</TotalTime>
  <Words>322</Words>
  <Application>Microsoft Office PowerPoint</Application>
  <PresentationFormat>Экран (4:3)</PresentationFormat>
  <Paragraphs>80</Paragraphs>
  <Slides>18</Slides>
  <Notes>7</Notes>
  <HiddenSlides>2</HiddenSlides>
  <MMClips>1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shablon_01</vt:lpstr>
      <vt:lpstr>№3</vt:lpstr>
      <vt:lpstr>1_shablon_01</vt:lpstr>
      <vt:lpstr>Воздушный поток</vt:lpstr>
      <vt:lpstr>Кнопка</vt:lpstr>
      <vt:lpstr>2_shablon_01</vt:lpstr>
      <vt:lpstr>Презентация PowerPoint</vt:lpstr>
      <vt:lpstr>Презентация PowerPoint</vt:lpstr>
      <vt:lpstr>      Работа со словарем</vt:lpstr>
      <vt:lpstr>Презентация PowerPoint</vt:lpstr>
      <vt:lpstr>          Работа со словарем</vt:lpstr>
      <vt:lpstr>Презентация PowerPoint</vt:lpstr>
      <vt:lpstr>Презентация PowerPoint</vt:lpstr>
      <vt:lpstr>Презентация PowerPoint</vt:lpstr>
      <vt:lpstr>Презентация PowerPoint</vt:lpstr>
      <vt:lpstr>Библия</vt:lpstr>
      <vt:lpstr>Пророк Моисей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Ключевые слова</vt:lpstr>
      <vt:lpstr>Полезные ссылки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Татьяна</cp:lastModifiedBy>
  <cp:revision>200</cp:revision>
  <dcterms:modified xsi:type="dcterms:W3CDTF">2013-12-04T16:45:42Z</dcterms:modified>
</cp:coreProperties>
</file>