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91" r:id="rId4"/>
    <p:sldId id="282" r:id="rId5"/>
    <p:sldId id="287" r:id="rId6"/>
    <p:sldId id="288" r:id="rId7"/>
    <p:sldId id="289" r:id="rId8"/>
    <p:sldId id="29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E55D47-0738-4D31-8A27-1A293E91CFBE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spu.org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857628"/>
            <a:ext cx="7406640" cy="2428892"/>
          </a:xfrm>
        </p:spPr>
        <p:txBody>
          <a:bodyPr>
            <a:noAutofit/>
          </a:bodyPr>
          <a:lstStyle/>
          <a:p>
            <a:pPr algn="r"/>
            <a:endParaRPr lang="ru-RU" sz="2000" dirty="0">
              <a:solidFill>
                <a:srgbClr val="002060"/>
              </a:solidFill>
            </a:endParaRPr>
          </a:p>
          <a:p>
            <a:pPr algn="r"/>
            <a:endParaRPr lang="ru-RU" sz="2000" dirty="0">
              <a:solidFill>
                <a:srgbClr val="002060"/>
              </a:solidFill>
            </a:endParaRPr>
          </a:p>
          <a:p>
            <a:pPr algn="r"/>
            <a:r>
              <a:rPr lang="ru-RU" sz="2000" i="1" dirty="0">
                <a:solidFill>
                  <a:schemeClr val="tx1"/>
                </a:solidFill>
              </a:rPr>
              <a:t>Логинова А.Н., руководитель Центра </a:t>
            </a:r>
          </a:p>
          <a:p>
            <a:pPr algn="r"/>
            <a:r>
              <a:rPr lang="ru-RU" sz="2000" i="1" dirty="0" err="1">
                <a:solidFill>
                  <a:schemeClr val="tx1"/>
                </a:solidFill>
              </a:rPr>
              <a:t>допрофессиональной</a:t>
            </a:r>
            <a:r>
              <a:rPr lang="ru-RU" sz="2000" i="1" dirty="0">
                <a:solidFill>
                  <a:schemeClr val="tx1"/>
                </a:solidFill>
              </a:rPr>
              <a:t> подготовки </a:t>
            </a:r>
          </a:p>
          <a:p>
            <a:pPr algn="r"/>
            <a:r>
              <a:rPr lang="ru-RU" sz="2000" i="1" dirty="0">
                <a:solidFill>
                  <a:schemeClr val="tx1"/>
                </a:solidFill>
              </a:rPr>
              <a:t>«Гимназия </a:t>
            </a:r>
            <a:r>
              <a:rPr lang="ru-RU" sz="2000" i="1" dirty="0" err="1">
                <a:solidFill>
                  <a:schemeClr val="tx1"/>
                </a:solidFill>
              </a:rPr>
              <a:t>К.Д.Ушинского</a:t>
            </a:r>
            <a:r>
              <a:rPr lang="ru-RU" sz="2000" i="1" dirty="0">
                <a:solidFill>
                  <a:schemeClr val="tx1"/>
                </a:solidFill>
              </a:rPr>
              <a:t>»</a:t>
            </a:r>
          </a:p>
          <a:p>
            <a:pPr algn="r"/>
            <a:r>
              <a:rPr lang="ru-RU" sz="2000" i="1" dirty="0">
                <a:solidFill>
                  <a:schemeClr val="tx1"/>
                </a:solidFill>
              </a:rPr>
              <a:t> ФГБОУ ВО ЯГПУ им.К.Д.Ушинского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274998"/>
          </a:xfrm>
        </p:spPr>
        <p:txBody>
          <a:bodyPr>
            <a:noAutofit/>
          </a:bodyPr>
          <a:lstStyle/>
          <a:p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Положение о педагогическом классе (объединении)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606A65-55F7-466D-ACDA-C0F0EB1DD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116632"/>
            <a:ext cx="1368152" cy="1263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54" y="260648"/>
            <a:ext cx="7056784" cy="9937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педагогического класса (объединения)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740125" cy="492122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Профильный психолого-педагогический класс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(ППК) –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обучающихся образовательной организации, характерологическими признаками которого являются: избирательный принцип комплектования состава учащихся; профилирование обучения за счет включения в учебный план предметов психолого-педагогической и гуманитарной направленности; обеспечение деятельностного подхода в обучении на основе активного освоения и использования школьниками элементов педагогических технологий; наличие отлаженной структуры взаимодействия с организациями образования и другими социальными партнерами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пособие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5DFEFC-E247-447D-8252-711859211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62" y="379982"/>
            <a:ext cx="107908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09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54" y="260648"/>
            <a:ext cx="7056784" cy="9937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педагогического класса (объединения)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73716"/>
            <a:ext cx="7740125" cy="5104302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Профильная педагогическая группа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профильного обучения, группа обучающихся по основной образовательной программе общего образования, состоящая из учащихся одного общеобразовательного учреждения или имеющая сборный состав учащихся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объединение педагогического направления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организации обучающихся в системе дополнительного образования детей, основанная на добровольном объединении детей, которые желают заниматься в интересующей их области, по конкретному профилю или виду деятельности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пособие ЯГПУ им.К.Д.Ушинского</a:t>
            </a:r>
          </a:p>
          <a:p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5DFEFC-E247-447D-8252-711859211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62" y="379982"/>
            <a:ext cx="1151094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9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54" y="260648"/>
            <a:ext cx="7056784" cy="99373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14892"/>
            <a:ext cx="8568952" cy="4863126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образовательной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педагогических классах и педагогических объединениях – выявление, сопровождение и поддержка педагогически одарённых детей и молодёжи, направленные на самоопределение и профессиональную ориентацию на педагогическую профессию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реализует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педагогических классах и педагогических объединениях основные образовательные программы основного общего, среднего общего образования, дополнительные общеобразовательные программы, программы воспитательной работы образовательной организации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5DFEFC-E247-447D-8252-711859211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9982"/>
            <a:ext cx="107908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5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54" y="260648"/>
            <a:ext cx="7056784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в педагогические классы (объединения)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14892"/>
            <a:ext cx="8568952" cy="486312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несовершеннолетних граждан в  педагогические классы и педагогические объединения производится по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заявлению 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 обучающихся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в педагогические классы осуществляется в соответствие с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организации индивидуального отбора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приёме (переводе) в государственные и муниципальные образовательные организации для получения основного общего и среднего общего образования с углублённым изучением отдельных учебных предметов или профильного обучения в Ярославской области (в редакции от 25 февраля 2019 года).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в педагогические объединения осуществляется в соответствие с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зачисления в государственные и муниципальные образовательные организации Ярославской области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реализующие программы дополнительного образования детей, и локальными актами образовательной организации, регламентирующими реализацию дополнительных общеобразовательных программ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5DFEFC-E247-447D-8252-711859211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9982"/>
            <a:ext cx="107908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0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54" y="260648"/>
            <a:ext cx="7056784" cy="99373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14892"/>
            <a:ext cx="8568952" cy="486312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педагогических классах и педагогических объединениях  направлена на решение задач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государственных образовательных стандартов,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допрофессиональной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педагогической подготовки школьников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педагогических классах и педагогических объединениях  реализуются  дополнительные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 социально-гуманитарной направленности и (или) элективные курсы/курсы по выбору, программы внеурочной деятельности, включающие организацию профессиональных проб в области педагогической профессии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5DFEFC-E247-447D-8252-711859211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9982"/>
            <a:ext cx="107908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2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54" y="188640"/>
            <a:ext cx="7056784" cy="99373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14892"/>
            <a:ext cx="8568952" cy="486312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деятельностью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класса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или педагогического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 осуществляет сотрудник образовательной организации, имеющий успешный опыт педагогической деятельности, преимущественно из числа призёров конкурсов профессионального мастерства, обладателей профессиональных наград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организации деятельности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классах и педагогических объединениях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специалисты,  соответствующие специализации педагогического класса и педагогического объединения, в том числе сотрудники образовательных организаций среднего и высшего профессионального педагогического образования, органов управления образованием, представители педагогической науки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5DFEFC-E247-447D-8252-711859211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9982"/>
            <a:ext cx="107908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8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54" y="260648"/>
            <a:ext cx="7056784" cy="99373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14892"/>
            <a:ext cx="8568952" cy="486312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оснащению помещений для занятий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классов и педагогических объединений  мебелью, наглядными пособиями, учебными материалами осуществляет образовательная организация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деятельности педагогических классов и педагогических объединений  могут использоваться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привлечённые средства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5DFEFC-E247-447D-8252-711859211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79982"/>
            <a:ext cx="107908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0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/>
          <a:lstStyle/>
          <a:p>
            <a:pPr algn="ctr"/>
            <a:endParaRPr lang="ru-RU" b="1" dirty="0">
              <a:solidFill>
                <a:srgbClr val="0053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91264" cy="4608512"/>
          </a:xfrm>
        </p:spPr>
        <p:txBody>
          <a:bodyPr>
            <a:normAutofit fontScale="92500" lnSpcReduction="10000"/>
          </a:bodyPr>
          <a:lstStyle/>
          <a:p>
            <a:pPr lvl="0"/>
            <a:endParaRPr lang="ru-RU" dirty="0"/>
          </a:p>
          <a:p>
            <a:pPr marL="0" lvl="0" indent="0" algn="ctr">
              <a:buNone/>
            </a:pPr>
            <a:r>
              <a:rPr lang="ru-RU" sz="3900" b="1" dirty="0">
                <a:solidFill>
                  <a:srgbClr val="005392"/>
                </a:solidFill>
              </a:rPr>
              <a:t>Приглашаем к сотрудничеству</a:t>
            </a:r>
          </a:p>
          <a:p>
            <a:pPr marL="0" lvl="0" indent="0" algn="ctr">
              <a:buNone/>
            </a:pPr>
            <a:endParaRPr lang="ru-RU" sz="3900" b="1" dirty="0">
              <a:solidFill>
                <a:srgbClr val="005392"/>
              </a:solidFill>
            </a:endParaRPr>
          </a:p>
          <a:p>
            <a:pPr marL="0" lvl="0" indent="0" algn="ctr">
              <a:buNone/>
            </a:pPr>
            <a:r>
              <a:rPr lang="ru-RU" sz="2400" b="1" dirty="0"/>
              <a:t>Ярославский государственный педагогический университет </a:t>
            </a:r>
            <a:r>
              <a:rPr lang="ru-RU" sz="2400" b="1" dirty="0" err="1"/>
              <a:t>им.К.Д.Ушинского</a:t>
            </a:r>
            <a:endParaRPr lang="ru-RU" sz="2400" b="1" dirty="0"/>
          </a:p>
          <a:p>
            <a:pPr marL="0" lvl="0" indent="0" algn="ctr">
              <a:buNone/>
            </a:pPr>
            <a:r>
              <a:rPr lang="ru-RU" sz="2400" b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http://yspu.org/Main_Page</a:t>
            </a:r>
            <a:endParaRPr lang="ru-RU" sz="24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ru-RU" sz="2400" b="1" dirty="0"/>
              <a:t>Центр </a:t>
            </a:r>
            <a:r>
              <a:rPr lang="ru-RU" sz="2400" b="1" dirty="0" err="1"/>
              <a:t>допрофессиональной</a:t>
            </a:r>
            <a:r>
              <a:rPr lang="ru-RU" sz="2400" b="1" dirty="0"/>
              <a:t> подготовки </a:t>
            </a:r>
          </a:p>
          <a:p>
            <a:pPr marL="0" lvl="0" indent="0" algn="ctr">
              <a:buNone/>
            </a:pPr>
            <a:r>
              <a:rPr lang="ru-RU" sz="2400" b="1" dirty="0"/>
              <a:t>«Гимназия </a:t>
            </a:r>
            <a:r>
              <a:rPr lang="ru-RU" sz="2400" b="1" dirty="0" err="1"/>
              <a:t>К.Д.Ушинского</a:t>
            </a:r>
            <a:r>
              <a:rPr lang="ru-RU" sz="2400" b="1" dirty="0"/>
              <a:t>»</a:t>
            </a:r>
          </a:p>
          <a:p>
            <a:pPr marL="0" lvl="0" indent="0" algn="ctr">
              <a:buNone/>
            </a:pPr>
            <a:r>
              <a:rPr lang="en-US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gimnaziya@yspu.org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a.loginova@yspu.org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AF0E26A-91BB-40C6-85B6-608F6C34A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884" y="305440"/>
            <a:ext cx="2088231" cy="197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50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732</TotalTime>
  <Words>576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Calibri</vt:lpstr>
      <vt:lpstr>Cambria</vt:lpstr>
      <vt:lpstr>Cambria Math</vt:lpstr>
      <vt:lpstr>Franklin Gothic Book</vt:lpstr>
      <vt:lpstr>Perpetua</vt:lpstr>
      <vt:lpstr>Times New Roman</vt:lpstr>
      <vt:lpstr>Wingdings 2</vt:lpstr>
      <vt:lpstr>Справедливость</vt:lpstr>
      <vt:lpstr> Положение о педагогическом классе (объединении)  </vt:lpstr>
      <vt:lpstr>Понятие педагогического класса (объединения)</vt:lpstr>
      <vt:lpstr>Понятие педагогического класса (объединения)</vt:lpstr>
      <vt:lpstr>Основные положения</vt:lpstr>
      <vt:lpstr>Зачисление в педагогические классы (объединения)</vt:lpstr>
      <vt:lpstr>Организация деятельности</vt:lpstr>
      <vt:lpstr>Кадровый состав</vt:lpstr>
      <vt:lpstr>Финансирование деятельности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 Н. Логинова</cp:lastModifiedBy>
  <cp:revision>67</cp:revision>
  <dcterms:created xsi:type="dcterms:W3CDTF">2018-11-17T16:57:03Z</dcterms:created>
  <dcterms:modified xsi:type="dcterms:W3CDTF">2021-11-23T14:21:59Z</dcterms:modified>
</cp:coreProperties>
</file>