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5" r:id="rId1"/>
  </p:sldMasterIdLst>
  <p:sldIdLst>
    <p:sldId id="256" r:id="rId2"/>
    <p:sldId id="269" r:id="rId3"/>
    <p:sldId id="259" r:id="rId4"/>
    <p:sldId id="265" r:id="rId5"/>
    <p:sldId id="260" r:id="rId6"/>
    <p:sldId id="266" r:id="rId7"/>
    <p:sldId id="263" r:id="rId8"/>
    <p:sldId id="264" r:id="rId9"/>
    <p:sldId id="267" r:id="rId10"/>
    <p:sldId id="268" r:id="rId11"/>
    <p:sldId id="270" r:id="rId12"/>
    <p:sldId id="271" r:id="rId13"/>
    <p:sldId id="272" r:id="rId14"/>
    <p:sldId id="258" r:id="rId15"/>
    <p:sldId id="2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0" d="100"/>
          <a:sy n="70" d="100"/>
        </p:scale>
        <p:origin x="-126" y="-7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874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869578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867197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0352417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932868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398201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4496634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09842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129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3275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136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4672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518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6692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6381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3693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2198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509A250-FF31-4206-8172-F9D3106AACB1}" type="datetimeFigureOut">
              <a:rPr lang="en-US" smtClean="0"/>
              <a:t>1/28/2016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691175240"/>
      </p:ext>
    </p:extLst>
  </p:cSld>
  <p:clrMap bg1="dk1" tx1="lt1" bg2="dk2"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 id="2147483842"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8725" y="293913"/>
            <a:ext cx="10869159" cy="2971801"/>
          </a:xfrm>
        </p:spPr>
        <p:txBody>
          <a:bodyPr>
            <a:noAutofit/>
          </a:bodyPr>
          <a:lstStyle/>
          <a:p>
            <a:pPr algn="ctr"/>
            <a:r>
              <a:rPr lang="ru-RU" sz="6600" dirty="0" smtClean="0"/>
              <a:t>Употребление причастий в речи</a:t>
            </a:r>
            <a:endParaRPr lang="ru-RU" sz="6600" dirty="0"/>
          </a:p>
        </p:txBody>
      </p:sp>
      <p:sp>
        <p:nvSpPr>
          <p:cNvPr id="4" name="Rectangle 1"/>
          <p:cNvSpPr>
            <a:spLocks noGrp="1" noChangeArrowheads="1"/>
          </p:cNvSpPr>
          <p:nvPr>
            <p:ph type="subTitle" idx="1"/>
          </p:nvPr>
        </p:nvSpPr>
        <p:spPr bwMode="auto">
          <a:xfrm>
            <a:off x="2889633" y="4566647"/>
            <a:ext cx="9260326" cy="206210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3200" i="0" strike="noStrike" cap="none" normalizeH="0" baseline="0" dirty="0" smtClean="0">
                <a:ln>
                  <a:noFill/>
                </a:ln>
                <a:solidFill>
                  <a:srgbClr val="333333"/>
                </a:solidFill>
                <a:effectLst/>
                <a:latin typeface="+mn-lt"/>
                <a:cs typeface="Arial" panose="020B0604020202020204" pitchFamily="34" charset="0"/>
              </a:rPr>
              <a:t>Они служат к сокращению человеческого слова, заключая в себе имени и глагола силу. </a:t>
            </a:r>
            <a:br>
              <a:rPr kumimoji="0" lang="ru-RU" sz="3200" i="0" strike="noStrike" cap="none" normalizeH="0" baseline="0" dirty="0" smtClean="0">
                <a:ln>
                  <a:noFill/>
                </a:ln>
                <a:solidFill>
                  <a:srgbClr val="333333"/>
                </a:solidFill>
                <a:effectLst/>
                <a:latin typeface="+mn-lt"/>
                <a:cs typeface="Arial" panose="020B0604020202020204" pitchFamily="34" charset="0"/>
              </a:rPr>
            </a:br>
            <a:r>
              <a:rPr kumimoji="0" lang="ru-RU" sz="3200" i="0" strike="noStrike" cap="none" normalizeH="0" baseline="0" dirty="0" smtClean="0">
                <a:ln>
                  <a:noFill/>
                </a:ln>
                <a:solidFill>
                  <a:srgbClr val="333333"/>
                </a:solidFill>
                <a:effectLst/>
                <a:latin typeface="+mn-lt"/>
                <a:cs typeface="Arial" panose="020B0604020202020204" pitchFamily="34" charset="0"/>
              </a:rPr>
              <a:t>                                    </a:t>
            </a:r>
            <a:r>
              <a:rPr kumimoji="0" lang="ru-RU" sz="3200" i="0" strike="noStrike" cap="none" normalizeH="0" baseline="0" dirty="0" err="1" smtClean="0">
                <a:ln>
                  <a:noFill/>
                </a:ln>
                <a:solidFill>
                  <a:srgbClr val="333333"/>
                </a:solidFill>
                <a:effectLst/>
                <a:latin typeface="+mn-lt"/>
                <a:cs typeface="Arial" panose="020B0604020202020204" pitchFamily="34" charset="0"/>
              </a:rPr>
              <a:t>М.В.Ломоносов</a:t>
            </a:r>
            <a:r>
              <a:rPr kumimoji="0" lang="ru-RU" sz="2800" i="0" strike="noStrike" cap="none" normalizeH="0" baseline="0" dirty="0" smtClean="0">
                <a:ln>
                  <a:noFill/>
                </a:ln>
                <a:solidFill>
                  <a:schemeClr val="tx1"/>
                </a:solidFill>
                <a:effectLst/>
                <a:latin typeface="+mn-lt"/>
              </a:rPr>
              <a:t>    </a:t>
            </a:r>
          </a:p>
        </p:txBody>
      </p:sp>
    </p:spTree>
    <p:extLst>
      <p:ext uri="{BB962C8B-B14F-4D97-AF65-F5344CB8AC3E}">
        <p14:creationId xmlns:p14="http://schemas.microsoft.com/office/powerpoint/2010/main" val="2416448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80499" y="0"/>
            <a:ext cx="8534400" cy="1507067"/>
          </a:xfrm>
        </p:spPr>
        <p:txBody>
          <a:bodyPr/>
          <a:lstStyle/>
          <a:p>
            <a:pPr algn="ctr"/>
            <a:r>
              <a:rPr lang="ru-RU" b="1" dirty="0" smtClean="0"/>
              <a:t>Ответы</a:t>
            </a:r>
            <a:endParaRPr lang="ru-RU" b="1" dirty="0"/>
          </a:p>
        </p:txBody>
      </p:sp>
      <p:sp>
        <p:nvSpPr>
          <p:cNvPr id="3" name="Объект 2"/>
          <p:cNvSpPr>
            <a:spLocks noGrp="1"/>
          </p:cNvSpPr>
          <p:nvPr>
            <p:ph idx="1"/>
          </p:nvPr>
        </p:nvSpPr>
        <p:spPr>
          <a:xfrm>
            <a:off x="383961" y="1405719"/>
            <a:ext cx="11216636" cy="4735773"/>
          </a:xfrm>
        </p:spPr>
        <p:txBody>
          <a:bodyPr>
            <a:normAutofit fontScale="92500" lnSpcReduction="10000"/>
          </a:bodyPr>
          <a:lstStyle/>
          <a:p>
            <a:pPr marL="0" indent="0">
              <a:buNone/>
            </a:pPr>
            <a:r>
              <a:rPr lang="ru-RU" sz="2800" dirty="0">
                <a:solidFill>
                  <a:schemeClr val="bg1"/>
                </a:solidFill>
              </a:rPr>
              <a:t>Мы шли по дорожкам, покрытым </a:t>
            </a:r>
            <a:r>
              <a:rPr lang="ru-RU" sz="2800" b="1" dirty="0" smtClean="0">
                <a:solidFill>
                  <a:schemeClr val="tx1"/>
                </a:solidFill>
              </a:rPr>
              <a:t>упавшими</a:t>
            </a:r>
            <a:r>
              <a:rPr lang="ru-RU" sz="2800" dirty="0" smtClean="0">
                <a:solidFill>
                  <a:schemeClr val="bg1"/>
                </a:solidFill>
              </a:rPr>
              <a:t> </a:t>
            </a:r>
            <a:r>
              <a:rPr lang="ru-RU" sz="2800" dirty="0">
                <a:solidFill>
                  <a:schemeClr val="bg1"/>
                </a:solidFill>
              </a:rPr>
              <a:t>жёлтыми листьями</a:t>
            </a:r>
          </a:p>
          <a:p>
            <a:pPr marL="0" indent="0" algn="r">
              <a:buNone/>
            </a:pPr>
            <a:r>
              <a:rPr lang="ru-RU" sz="2800" dirty="0">
                <a:solidFill>
                  <a:schemeClr val="bg1"/>
                </a:solidFill>
              </a:rPr>
              <a:t>И. Тургенев</a:t>
            </a:r>
          </a:p>
          <a:p>
            <a:pPr marL="0" indent="0">
              <a:buNone/>
            </a:pPr>
            <a:endParaRPr lang="ru-RU" sz="2800" dirty="0">
              <a:solidFill>
                <a:schemeClr val="bg1"/>
              </a:solidFill>
            </a:endParaRPr>
          </a:p>
          <a:p>
            <a:pPr marL="0" indent="0">
              <a:buNone/>
            </a:pPr>
            <a:r>
              <a:rPr lang="ru-RU" sz="2800" dirty="0">
                <a:solidFill>
                  <a:schemeClr val="bg1"/>
                </a:solidFill>
              </a:rPr>
              <a:t>Я всё больше читал </a:t>
            </a:r>
            <a:r>
              <a:rPr lang="ru-RU" sz="2800" dirty="0" smtClean="0">
                <a:solidFill>
                  <a:schemeClr val="bg1"/>
                </a:solidFill>
              </a:rPr>
              <a:t>книги, </a:t>
            </a:r>
            <a:r>
              <a:rPr lang="ru-RU" sz="2800" b="1" dirty="0" smtClean="0">
                <a:solidFill>
                  <a:schemeClr val="tx1"/>
                </a:solidFill>
              </a:rPr>
              <a:t>взятые</a:t>
            </a:r>
            <a:r>
              <a:rPr lang="ru-RU" sz="2800" dirty="0" smtClean="0">
                <a:solidFill>
                  <a:schemeClr val="bg1"/>
                </a:solidFill>
              </a:rPr>
              <a:t> </a:t>
            </a:r>
            <a:r>
              <a:rPr lang="ru-RU" sz="2800" dirty="0">
                <a:solidFill>
                  <a:schemeClr val="bg1"/>
                </a:solidFill>
              </a:rPr>
              <a:t>у Крашенинникова.</a:t>
            </a:r>
          </a:p>
          <a:p>
            <a:pPr marL="0" indent="0" algn="r">
              <a:buNone/>
            </a:pPr>
            <a:r>
              <a:rPr lang="ru-RU" sz="2800" dirty="0">
                <a:solidFill>
                  <a:schemeClr val="bg1"/>
                </a:solidFill>
              </a:rPr>
              <a:t>Н. Чернышевский</a:t>
            </a:r>
          </a:p>
          <a:p>
            <a:pPr marL="0" indent="0">
              <a:buNone/>
            </a:pPr>
            <a:r>
              <a:rPr lang="ru-RU" sz="2800" dirty="0">
                <a:solidFill>
                  <a:schemeClr val="bg1"/>
                </a:solidFill>
              </a:rPr>
              <a:t>Он внёс вчера </a:t>
            </a:r>
            <a:r>
              <a:rPr lang="ru-RU" sz="2800" b="1" dirty="0" smtClean="0">
                <a:solidFill>
                  <a:schemeClr val="tx1"/>
                </a:solidFill>
              </a:rPr>
              <a:t>наколотые</a:t>
            </a:r>
            <a:r>
              <a:rPr lang="ru-RU" sz="2800" dirty="0" smtClean="0">
                <a:solidFill>
                  <a:schemeClr val="bg1"/>
                </a:solidFill>
              </a:rPr>
              <a:t> </a:t>
            </a:r>
            <a:r>
              <a:rPr lang="ru-RU" sz="2800" dirty="0">
                <a:solidFill>
                  <a:schemeClr val="bg1"/>
                </a:solidFill>
              </a:rPr>
              <a:t>дрова и затопил печку.</a:t>
            </a:r>
          </a:p>
          <a:p>
            <a:pPr marL="0" indent="0" algn="r">
              <a:buNone/>
            </a:pPr>
            <a:r>
              <a:rPr lang="ru-RU" sz="2800" dirty="0">
                <a:solidFill>
                  <a:schemeClr val="bg1"/>
                </a:solidFill>
              </a:rPr>
              <a:t>Л. Толстой</a:t>
            </a:r>
          </a:p>
          <a:p>
            <a:pPr marL="0" indent="0">
              <a:buNone/>
            </a:pPr>
            <a:r>
              <a:rPr lang="ru-RU" sz="2800" dirty="0">
                <a:solidFill>
                  <a:schemeClr val="bg1"/>
                </a:solidFill>
              </a:rPr>
              <a:t>Большая щука была совершенно здорова и даже не </a:t>
            </a:r>
            <a:r>
              <a:rPr lang="ru-RU" sz="2800" b="1" dirty="0" smtClean="0">
                <a:solidFill>
                  <a:schemeClr val="tx1"/>
                </a:solidFill>
              </a:rPr>
              <a:t>оцарапана</a:t>
            </a:r>
            <a:r>
              <a:rPr lang="ru-RU" sz="2800" dirty="0">
                <a:solidFill>
                  <a:schemeClr val="bg1"/>
                </a:solidFill>
              </a:rPr>
              <a:t>.</a:t>
            </a:r>
          </a:p>
          <a:p>
            <a:pPr marL="0" indent="0" algn="r">
              <a:buNone/>
            </a:pPr>
            <a:r>
              <a:rPr lang="ru-RU" sz="2800" dirty="0">
                <a:solidFill>
                  <a:schemeClr val="bg1"/>
                </a:solidFill>
              </a:rPr>
              <a:t>С. Аксаков</a:t>
            </a:r>
          </a:p>
          <a:p>
            <a:endParaRPr lang="ru-RU" dirty="0"/>
          </a:p>
        </p:txBody>
      </p:sp>
    </p:spTree>
    <p:extLst>
      <p:ext uri="{BB962C8B-B14F-4D97-AF65-F5344CB8AC3E}">
        <p14:creationId xmlns:p14="http://schemas.microsoft.com/office/powerpoint/2010/main" val="1856287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316" y="0"/>
            <a:ext cx="8534400" cy="1310186"/>
          </a:xfrm>
        </p:spPr>
        <p:txBody>
          <a:bodyPr/>
          <a:lstStyle/>
          <a:p>
            <a:pPr algn="ctr"/>
            <a:r>
              <a:rPr lang="ru-RU" b="1" dirty="0" smtClean="0"/>
              <a:t>Синтаксические синонимы</a:t>
            </a:r>
            <a:endParaRPr lang="ru-RU" b="1" dirty="0"/>
          </a:p>
        </p:txBody>
      </p:sp>
      <p:sp>
        <p:nvSpPr>
          <p:cNvPr id="3" name="Объект 2"/>
          <p:cNvSpPr>
            <a:spLocks noGrp="1"/>
          </p:cNvSpPr>
          <p:nvPr>
            <p:ph idx="1"/>
          </p:nvPr>
        </p:nvSpPr>
        <p:spPr>
          <a:xfrm>
            <a:off x="204715" y="1760562"/>
            <a:ext cx="11887201" cy="4763068"/>
          </a:xfrm>
        </p:spPr>
        <p:txBody>
          <a:bodyPr/>
          <a:lstStyle/>
          <a:p>
            <a:pPr marL="0" indent="0">
              <a:buNone/>
            </a:pPr>
            <a:r>
              <a:rPr lang="ru-RU" sz="3000" b="1" dirty="0" smtClean="0">
                <a:solidFill>
                  <a:schemeClr val="tx1"/>
                </a:solidFill>
              </a:rPr>
              <a:t>В каких предложениях можно заменить выделенную часть причастным оборотом, произведите такую замену.</a:t>
            </a:r>
          </a:p>
          <a:p>
            <a:pPr marL="0" indent="0">
              <a:buNone/>
            </a:pPr>
            <a:endParaRPr lang="ru-RU" sz="3000" b="1" dirty="0" smtClean="0">
              <a:solidFill>
                <a:schemeClr val="tx1"/>
              </a:solidFill>
            </a:endParaRPr>
          </a:p>
          <a:p>
            <a:pPr marL="457200" indent="-457200">
              <a:buAutoNum type="arabicPeriod"/>
            </a:pPr>
            <a:r>
              <a:rPr lang="ru-RU" sz="3200" b="1" dirty="0" smtClean="0">
                <a:solidFill>
                  <a:schemeClr val="bg1"/>
                </a:solidFill>
              </a:rPr>
              <a:t>Эхо- неизменный ответ природы на вопросы, задаваемые нами.</a:t>
            </a:r>
          </a:p>
          <a:p>
            <a:pPr marL="457200" indent="-457200">
              <a:buAutoNum type="arabicPeriod"/>
            </a:pPr>
            <a:r>
              <a:rPr lang="ru-RU" sz="3200" b="1" dirty="0" smtClean="0">
                <a:solidFill>
                  <a:schemeClr val="bg1"/>
                </a:solidFill>
              </a:rPr>
              <a:t>Вот это дом, построенный Джеком… </a:t>
            </a:r>
          </a:p>
          <a:p>
            <a:pPr marL="457200" indent="-457200">
              <a:buAutoNum type="arabicPeriod"/>
            </a:pPr>
            <a:r>
              <a:rPr lang="ru-RU" sz="3200" dirty="0" smtClean="0">
                <a:solidFill>
                  <a:schemeClr val="bg1"/>
                </a:solidFill>
              </a:rPr>
              <a:t>И стебелёк травы достоин великого мира,  в котором он растёт. </a:t>
            </a:r>
            <a:endParaRPr lang="ru-RU" dirty="0">
              <a:solidFill>
                <a:prstClr val="black"/>
              </a:solidFill>
            </a:endParaRPr>
          </a:p>
          <a:p>
            <a:pPr marL="457200" indent="-457200">
              <a:buAutoNum type="arabicPeriod"/>
            </a:pPr>
            <a:endParaRPr lang="ru-RU" dirty="0" smtClean="0">
              <a:solidFill>
                <a:schemeClr val="bg1"/>
              </a:solidFill>
            </a:endParaRPr>
          </a:p>
          <a:p>
            <a:pPr marL="457200" indent="-457200" algn="r">
              <a:buAutoNum type="arabicPeriod"/>
            </a:pPr>
            <a:endParaRPr lang="ru-RU" dirty="0" smtClean="0">
              <a:solidFill>
                <a:schemeClr val="bg1"/>
              </a:solidFill>
            </a:endParaRPr>
          </a:p>
          <a:p>
            <a:pPr marL="0" indent="0">
              <a:buNone/>
            </a:pPr>
            <a:endParaRPr lang="ru-RU" dirty="0">
              <a:solidFill>
                <a:schemeClr val="bg1"/>
              </a:solidFill>
            </a:endParaRPr>
          </a:p>
        </p:txBody>
      </p:sp>
    </p:spTree>
    <p:extLst>
      <p:ext uri="{BB962C8B-B14F-4D97-AF65-F5344CB8AC3E}">
        <p14:creationId xmlns:p14="http://schemas.microsoft.com/office/powerpoint/2010/main" val="515083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2009" y="160992"/>
            <a:ext cx="8534400" cy="1507067"/>
          </a:xfrm>
        </p:spPr>
        <p:txBody>
          <a:bodyPr>
            <a:normAutofit fontScale="90000"/>
          </a:bodyPr>
          <a:lstStyle/>
          <a:p>
            <a:pPr algn="ctr"/>
            <a:r>
              <a:rPr lang="ru-RU" b="1" dirty="0" smtClean="0"/>
              <a:t>Дать определение, используя причастия и причастные обороты.</a:t>
            </a:r>
            <a:endParaRPr lang="ru-RU" b="1" dirty="0"/>
          </a:p>
        </p:txBody>
      </p:sp>
      <p:sp>
        <p:nvSpPr>
          <p:cNvPr id="3" name="Объект 2"/>
          <p:cNvSpPr>
            <a:spLocks noGrp="1"/>
          </p:cNvSpPr>
          <p:nvPr>
            <p:ph idx="1"/>
          </p:nvPr>
        </p:nvSpPr>
        <p:spPr>
          <a:xfrm>
            <a:off x="504967" y="1446663"/>
            <a:ext cx="11109278" cy="5049671"/>
          </a:xfrm>
        </p:spPr>
        <p:txBody>
          <a:bodyPr>
            <a:normAutofit/>
          </a:bodyPr>
          <a:lstStyle/>
          <a:p>
            <a:r>
              <a:rPr lang="ru-RU" sz="2800" b="1" dirty="0" smtClean="0">
                <a:solidFill>
                  <a:schemeClr val="tx1"/>
                </a:solidFill>
              </a:rPr>
              <a:t>Сложение</a:t>
            </a:r>
            <a:r>
              <a:rPr lang="ru-RU" sz="2800" dirty="0" smtClean="0">
                <a:solidFill>
                  <a:schemeClr val="bg1"/>
                </a:solidFill>
              </a:rPr>
              <a:t>- математическое действие, посредством которого из нескольких слагаемых получают сумму, содержащую столько единиц, сколько было во всех названных числах вместе.</a:t>
            </a:r>
          </a:p>
          <a:p>
            <a:endParaRPr lang="ru-RU" sz="2800" dirty="0" smtClean="0">
              <a:solidFill>
                <a:schemeClr val="bg1"/>
              </a:solidFill>
            </a:endParaRPr>
          </a:p>
          <a:p>
            <a:r>
              <a:rPr lang="ru-RU" sz="2800" b="1" dirty="0" smtClean="0">
                <a:solidFill>
                  <a:schemeClr val="tx1"/>
                </a:solidFill>
              </a:rPr>
              <a:t>Треугольник</a:t>
            </a:r>
            <a:r>
              <a:rPr lang="ru-RU" sz="2800" dirty="0" smtClean="0">
                <a:solidFill>
                  <a:schemeClr val="bg1"/>
                </a:solidFill>
              </a:rPr>
              <a:t>- геометрическая фигура, образованная тремя отрезками, не лежащими на одной прямой.</a:t>
            </a:r>
          </a:p>
          <a:p>
            <a:endParaRPr lang="ru-RU" sz="2800" dirty="0" smtClean="0">
              <a:solidFill>
                <a:schemeClr val="bg1"/>
              </a:solidFill>
            </a:endParaRPr>
          </a:p>
          <a:p>
            <a:r>
              <a:rPr lang="ru-RU" sz="2800" b="1" dirty="0" smtClean="0">
                <a:solidFill>
                  <a:schemeClr val="tx1"/>
                </a:solidFill>
              </a:rPr>
              <a:t>Уравнение</a:t>
            </a:r>
            <a:r>
              <a:rPr lang="ru-RU" sz="2800" dirty="0" smtClean="0">
                <a:solidFill>
                  <a:schemeClr val="bg1"/>
                </a:solidFill>
              </a:rPr>
              <a:t>- равенство, содержащее неизвестную.</a:t>
            </a:r>
            <a:endParaRPr lang="ru-RU" sz="2800" dirty="0">
              <a:solidFill>
                <a:schemeClr val="bg1"/>
              </a:solidFill>
            </a:endParaRPr>
          </a:p>
        </p:txBody>
      </p:sp>
    </p:spTree>
    <p:extLst>
      <p:ext uri="{BB962C8B-B14F-4D97-AF65-F5344CB8AC3E}">
        <p14:creationId xmlns:p14="http://schemas.microsoft.com/office/powerpoint/2010/main" val="1918328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9087" y="191557"/>
            <a:ext cx="8534400" cy="1507067"/>
          </a:xfrm>
        </p:spPr>
        <p:txBody>
          <a:bodyPr/>
          <a:lstStyle/>
          <a:p>
            <a:r>
              <a:rPr lang="ru-RU" sz="3200" b="1" dirty="0">
                <a:solidFill>
                  <a:prstClr val="white"/>
                </a:solidFill>
              </a:rPr>
              <a:t>Дать определение, используя причастия и причастные обороты.</a:t>
            </a:r>
            <a:endParaRPr lang="ru-RU" dirty="0"/>
          </a:p>
        </p:txBody>
      </p:sp>
      <p:sp>
        <p:nvSpPr>
          <p:cNvPr id="3" name="Объект 2"/>
          <p:cNvSpPr>
            <a:spLocks noGrp="1"/>
          </p:cNvSpPr>
          <p:nvPr>
            <p:ph idx="1"/>
          </p:nvPr>
        </p:nvSpPr>
        <p:spPr>
          <a:xfrm>
            <a:off x="131762" y="1971675"/>
            <a:ext cx="8534400" cy="3615267"/>
          </a:xfrm>
        </p:spPr>
        <p:txBody>
          <a:bodyPr>
            <a:noAutofit/>
          </a:bodyPr>
          <a:lstStyle/>
          <a:p>
            <a:r>
              <a:rPr lang="ru-RU" sz="3200" b="1" dirty="0" smtClean="0">
                <a:solidFill>
                  <a:schemeClr val="tx1"/>
                </a:solidFill>
              </a:rPr>
              <a:t>География</a:t>
            </a:r>
            <a:r>
              <a:rPr lang="ru-RU" sz="3200" dirty="0" smtClean="0">
                <a:solidFill>
                  <a:schemeClr val="bg1"/>
                </a:solidFill>
              </a:rPr>
              <a:t>- это комплекс наук, изучающих поверхность Земли с её природными условиями, распределение на ней населения и  экономические ресурсы.</a:t>
            </a:r>
          </a:p>
          <a:p>
            <a:r>
              <a:rPr lang="ru-RU" sz="3200" dirty="0">
                <a:solidFill>
                  <a:schemeClr val="bg1"/>
                </a:solidFill>
              </a:rPr>
              <a:t> </a:t>
            </a:r>
            <a:r>
              <a:rPr lang="ru-RU" sz="3200" b="1" dirty="0" smtClean="0">
                <a:solidFill>
                  <a:schemeClr val="tx1"/>
                </a:solidFill>
              </a:rPr>
              <a:t>Биология</a:t>
            </a:r>
            <a:r>
              <a:rPr lang="ru-RU" sz="3200" dirty="0" smtClean="0">
                <a:solidFill>
                  <a:schemeClr val="bg1"/>
                </a:solidFill>
              </a:rPr>
              <a:t>- наука о жизни, основанная на данных ботаники, зоологии и анатомии.</a:t>
            </a:r>
            <a:endParaRPr lang="ru-RU" sz="3200" dirty="0">
              <a:solidFill>
                <a:schemeClr val="bg1"/>
              </a:solidFill>
            </a:endParaRPr>
          </a:p>
        </p:txBody>
      </p:sp>
    </p:spTree>
    <p:extLst>
      <p:ext uri="{BB962C8B-B14F-4D97-AF65-F5344CB8AC3E}">
        <p14:creationId xmlns:p14="http://schemas.microsoft.com/office/powerpoint/2010/main" val="4045289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399" y="1113511"/>
            <a:ext cx="10358651" cy="1507067"/>
          </a:xfrm>
        </p:spPr>
        <p:txBody>
          <a:bodyPr>
            <a:noAutofit/>
          </a:bodyPr>
          <a:lstStyle/>
          <a:p>
            <a:pPr algn="ctr"/>
            <a:r>
              <a:rPr lang="ru-RU" b="1" dirty="0" smtClean="0"/>
              <a:t>Замените  </a:t>
            </a:r>
            <a:r>
              <a:rPr lang="ru-RU" b="1" dirty="0"/>
              <a:t>данные </a:t>
            </a:r>
            <a:r>
              <a:rPr lang="ru-RU" b="1" dirty="0" smtClean="0"/>
              <a:t> словосочетания </a:t>
            </a:r>
            <a:r>
              <a:rPr lang="ru-RU" b="1" dirty="0"/>
              <a:t>синонимичными, в которых причастия были бы употреблены в переносном </a:t>
            </a:r>
            <a:r>
              <a:rPr lang="ru-RU" b="1" dirty="0" smtClean="0"/>
              <a:t>значении.</a:t>
            </a:r>
            <a:endParaRPr lang="ru-RU" b="1" dirty="0"/>
          </a:p>
        </p:txBody>
      </p:sp>
      <p:sp>
        <p:nvSpPr>
          <p:cNvPr id="3" name="Объект 2"/>
          <p:cNvSpPr>
            <a:spLocks noGrp="1"/>
          </p:cNvSpPr>
          <p:nvPr>
            <p:ph idx="1"/>
          </p:nvPr>
        </p:nvSpPr>
        <p:spPr>
          <a:xfrm>
            <a:off x="934402" y="2920621"/>
            <a:ext cx="9860978" cy="3179928"/>
          </a:xfrm>
        </p:spPr>
        <p:txBody>
          <a:bodyPr>
            <a:noAutofit/>
          </a:bodyPr>
          <a:lstStyle/>
          <a:p>
            <a:pPr marL="0" indent="0" algn="ctr">
              <a:buNone/>
            </a:pPr>
            <a:r>
              <a:rPr lang="ru-RU" sz="3600" b="1" i="1" dirty="0">
                <a:solidFill>
                  <a:schemeClr val="bg1"/>
                </a:solidFill>
              </a:rPr>
              <a:t>Освещенные солнцем лужайки</a:t>
            </a:r>
            <a:r>
              <a:rPr lang="ru-RU" sz="3600" b="1" dirty="0">
                <a:solidFill>
                  <a:schemeClr val="bg1"/>
                </a:solidFill>
              </a:rPr>
              <a:t/>
            </a:r>
            <a:br>
              <a:rPr lang="ru-RU" sz="3600" b="1" dirty="0">
                <a:solidFill>
                  <a:schemeClr val="bg1"/>
                </a:solidFill>
              </a:rPr>
            </a:br>
            <a:r>
              <a:rPr lang="ru-RU" sz="3600" b="1" i="1" dirty="0">
                <a:solidFill>
                  <a:schemeClr val="bg1"/>
                </a:solidFill>
              </a:rPr>
              <a:t>Погруженные в зелень дома</a:t>
            </a:r>
            <a:r>
              <a:rPr lang="ru-RU" sz="3600" b="1" dirty="0">
                <a:solidFill>
                  <a:schemeClr val="bg1"/>
                </a:solidFill>
              </a:rPr>
              <a:t/>
            </a:r>
            <a:br>
              <a:rPr lang="ru-RU" sz="3600" b="1" dirty="0">
                <a:solidFill>
                  <a:schemeClr val="bg1"/>
                </a:solidFill>
              </a:rPr>
            </a:br>
            <a:r>
              <a:rPr lang="ru-RU" sz="3600" b="1" i="1" dirty="0">
                <a:solidFill>
                  <a:schemeClr val="bg1"/>
                </a:solidFill>
              </a:rPr>
              <a:t>Покрытые инеем березы</a:t>
            </a:r>
            <a:endParaRPr lang="ru-RU" sz="3600" b="1" dirty="0">
              <a:solidFill>
                <a:schemeClr val="bg1"/>
              </a:solidFill>
            </a:endParaRPr>
          </a:p>
        </p:txBody>
      </p:sp>
    </p:spTree>
    <p:extLst>
      <p:ext uri="{BB962C8B-B14F-4D97-AF65-F5344CB8AC3E}">
        <p14:creationId xmlns:p14="http://schemas.microsoft.com/office/powerpoint/2010/main" val="1702617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0914" y="-114197"/>
            <a:ext cx="11263086" cy="1507067"/>
          </a:xfrm>
        </p:spPr>
        <p:txBody>
          <a:bodyPr>
            <a:normAutofit/>
          </a:bodyPr>
          <a:lstStyle/>
          <a:p>
            <a:pPr algn="ctr"/>
            <a:r>
              <a:rPr lang="ru-RU" sz="2800" dirty="0" smtClean="0">
                <a:latin typeface="Times New Roman" pitchFamily="18" charset="0"/>
                <a:cs typeface="Times New Roman" pitchFamily="18" charset="0"/>
              </a:rPr>
              <a:t>Рекомендации по правильному употреблению причастий и причастных оборотов.</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368489" y="2279176"/>
            <a:ext cx="11436823" cy="4042796"/>
          </a:xfrm>
        </p:spPr>
        <p:txBody>
          <a:bodyPr>
            <a:noAutofit/>
          </a:bodyPr>
          <a:lstStyle/>
          <a:p>
            <a:pPr marL="0" indent="0">
              <a:buNone/>
            </a:pPr>
            <a:r>
              <a:rPr lang="ru-RU" sz="2400" dirty="0" smtClean="0">
                <a:solidFill>
                  <a:schemeClr val="bg1"/>
                </a:solidFill>
                <a:latin typeface="Times New Roman" pitchFamily="18" charset="0"/>
                <a:cs typeface="Times New Roman" pitchFamily="18" charset="0"/>
              </a:rPr>
              <a:t>1. Нельзя смешивать действительные и страдательные причастия.</a:t>
            </a:r>
            <a:br>
              <a:rPr lang="ru-RU" sz="2400" dirty="0" smtClean="0">
                <a:solidFill>
                  <a:schemeClr val="bg1"/>
                </a:solidFill>
                <a:latin typeface="Times New Roman" pitchFamily="18" charset="0"/>
                <a:cs typeface="Times New Roman" pitchFamily="18" charset="0"/>
              </a:rPr>
            </a:br>
            <a:r>
              <a:rPr lang="ru-RU" sz="2400" dirty="0" smtClean="0">
                <a:solidFill>
                  <a:schemeClr val="bg1"/>
                </a:solidFill>
                <a:latin typeface="Times New Roman" pitchFamily="18" charset="0"/>
                <a:cs typeface="Times New Roman" pitchFamily="18" charset="0"/>
              </a:rPr>
              <a:t>2. При использовании данного материала важно учитывать категории времени и вида причастий.</a:t>
            </a:r>
            <a:br>
              <a:rPr lang="ru-RU" sz="2400" dirty="0" smtClean="0">
                <a:solidFill>
                  <a:schemeClr val="bg1"/>
                </a:solidFill>
                <a:latin typeface="Times New Roman" pitchFamily="18" charset="0"/>
                <a:cs typeface="Times New Roman" pitchFamily="18" charset="0"/>
              </a:rPr>
            </a:br>
            <a:r>
              <a:rPr lang="ru-RU" sz="2400" dirty="0" smtClean="0">
                <a:solidFill>
                  <a:schemeClr val="bg1"/>
                </a:solidFill>
                <a:latin typeface="Times New Roman" pitchFamily="18" charset="0"/>
                <a:cs typeface="Times New Roman" pitchFamily="18" charset="0"/>
              </a:rPr>
              <a:t>3. Определяемое слово не может быть внутри причастного оборота.</a:t>
            </a:r>
          </a:p>
          <a:p>
            <a:pPr marL="0" lvl="0" indent="0" defTabSz="914400">
              <a:spcAft>
                <a:spcPts val="0"/>
              </a:spcAft>
              <a:buClrTx/>
              <a:buSzTx/>
              <a:buNone/>
            </a:pPr>
            <a:r>
              <a:rPr lang="ru-RU" sz="2400" dirty="0" smtClean="0">
                <a:solidFill>
                  <a:prstClr val="black"/>
                </a:solidFill>
                <a:latin typeface="Times New Roman" pitchFamily="18" charset="0"/>
                <a:cs typeface="Times New Roman" pitchFamily="18" charset="0"/>
              </a:rPr>
              <a:t>4.Зависимые </a:t>
            </a:r>
            <a:r>
              <a:rPr lang="ru-RU" sz="2400" dirty="0">
                <a:solidFill>
                  <a:prstClr val="black"/>
                </a:solidFill>
                <a:latin typeface="Times New Roman" pitchFamily="18" charset="0"/>
                <a:cs typeface="Times New Roman" pitchFamily="18" charset="0"/>
              </a:rPr>
              <a:t>слова должны находиться непосредственно рядом с причастием.</a:t>
            </a:r>
          </a:p>
          <a:p>
            <a:pPr marL="0" lvl="0" indent="0" defTabSz="914400">
              <a:spcAft>
                <a:spcPts val="0"/>
              </a:spcAft>
              <a:buClrTx/>
              <a:buSzTx/>
              <a:buNone/>
            </a:pPr>
            <a:r>
              <a:rPr lang="ru-RU" sz="2400" dirty="0" smtClean="0">
                <a:solidFill>
                  <a:prstClr val="black"/>
                </a:solidFill>
                <a:latin typeface="Times New Roman" pitchFamily="18" charset="0"/>
                <a:cs typeface="Times New Roman" pitchFamily="18" charset="0"/>
              </a:rPr>
              <a:t>5.Определяемое </a:t>
            </a:r>
            <a:r>
              <a:rPr lang="ru-RU" sz="2400" dirty="0">
                <a:solidFill>
                  <a:prstClr val="black"/>
                </a:solidFill>
                <a:latin typeface="Times New Roman" pitchFamily="18" charset="0"/>
                <a:cs typeface="Times New Roman" pitchFamily="18" charset="0"/>
              </a:rPr>
              <a:t>слово – строго до или после причастного оборота.</a:t>
            </a:r>
          </a:p>
          <a:p>
            <a:pPr marL="0" lvl="0" indent="0" defTabSz="914400">
              <a:spcAft>
                <a:spcPts val="0"/>
              </a:spcAft>
              <a:buClrTx/>
              <a:buSzTx/>
              <a:buNone/>
            </a:pPr>
            <a:r>
              <a:rPr lang="ru-RU" sz="2400" dirty="0" smtClean="0">
                <a:solidFill>
                  <a:prstClr val="black"/>
                </a:solidFill>
                <a:latin typeface="Times New Roman" pitchFamily="18" charset="0"/>
                <a:cs typeface="Times New Roman" pitchFamily="18" charset="0"/>
              </a:rPr>
              <a:t>6.Причастие </a:t>
            </a:r>
            <a:r>
              <a:rPr lang="ru-RU" sz="2400" dirty="0">
                <a:solidFill>
                  <a:prstClr val="black"/>
                </a:solidFill>
                <a:latin typeface="Times New Roman" pitchFamily="18" charset="0"/>
                <a:cs typeface="Times New Roman" pitchFamily="18" charset="0"/>
              </a:rPr>
              <a:t>должно быть согласовано с определяемым словом в роде, числе и падеже.</a:t>
            </a:r>
          </a:p>
          <a:p>
            <a:pPr marL="0" lvl="0" indent="0" defTabSz="914400">
              <a:spcAft>
                <a:spcPts val="0"/>
              </a:spcAft>
              <a:buClrTx/>
              <a:buSzTx/>
              <a:buNone/>
            </a:pPr>
            <a:r>
              <a:rPr lang="ru-RU" sz="2400" dirty="0" smtClean="0">
                <a:solidFill>
                  <a:prstClr val="black"/>
                </a:solidFill>
                <a:latin typeface="Times New Roman" pitchFamily="18" charset="0"/>
                <a:cs typeface="Times New Roman" pitchFamily="18" charset="0"/>
              </a:rPr>
              <a:t>7.Причастия </a:t>
            </a:r>
            <a:r>
              <a:rPr lang="ru-RU" sz="2400" dirty="0">
                <a:solidFill>
                  <a:prstClr val="black"/>
                </a:solidFill>
                <a:latin typeface="Times New Roman" pitchFamily="18" charset="0"/>
                <a:cs typeface="Times New Roman" pitchFamily="18" charset="0"/>
              </a:rPr>
              <a:t>не имеют формы будущего времени.</a:t>
            </a:r>
          </a:p>
          <a:p>
            <a:pPr marL="0" lvl="0" indent="0" defTabSz="914400">
              <a:spcAft>
                <a:spcPts val="0"/>
              </a:spcAft>
              <a:buClrTx/>
              <a:buSzTx/>
              <a:buNone/>
            </a:pPr>
            <a:r>
              <a:rPr lang="ru-RU" sz="2400" dirty="0" smtClean="0">
                <a:solidFill>
                  <a:prstClr val="black"/>
                </a:solidFill>
                <a:latin typeface="Times New Roman" pitchFamily="18" charset="0"/>
                <a:cs typeface="Times New Roman" pitchFamily="18" charset="0"/>
              </a:rPr>
              <a:t>8.От </a:t>
            </a:r>
            <a:r>
              <a:rPr lang="ru-RU" sz="2400" dirty="0">
                <a:solidFill>
                  <a:prstClr val="black"/>
                </a:solidFill>
                <a:latin typeface="Times New Roman" pitchFamily="18" charset="0"/>
                <a:cs typeface="Times New Roman" pitchFamily="18" charset="0"/>
              </a:rPr>
              <a:t>глаголов совершенного вида нельзя образовать причастия настоящего времени, так как они обозначают завершённое действие.</a:t>
            </a:r>
          </a:p>
          <a:p>
            <a:pPr marL="0" lvl="0" indent="0" defTabSz="914400">
              <a:spcAft>
                <a:spcPts val="0"/>
              </a:spcAft>
              <a:buClrTx/>
              <a:buSzTx/>
              <a:buNone/>
            </a:pPr>
            <a:r>
              <a:rPr lang="ru-RU" sz="2400" smtClean="0">
                <a:solidFill>
                  <a:prstClr val="black"/>
                </a:solidFill>
                <a:latin typeface="Times New Roman" pitchFamily="18" charset="0"/>
                <a:cs typeface="Times New Roman" pitchFamily="18" charset="0"/>
              </a:rPr>
              <a:t>9.От </a:t>
            </a:r>
            <a:r>
              <a:rPr lang="ru-RU" sz="2400" dirty="0">
                <a:solidFill>
                  <a:prstClr val="black"/>
                </a:solidFill>
                <a:latin typeface="Times New Roman" pitchFamily="18" charset="0"/>
                <a:cs typeface="Times New Roman" pitchFamily="18" charset="0"/>
              </a:rPr>
              <a:t>непереходных глаголов нельзя образовать страдательные причастия, так как они обозначают действие, которое не может перейти на предмет.</a:t>
            </a:r>
          </a:p>
          <a:p>
            <a:pPr marL="514350" indent="-514350">
              <a:buAutoNum type="arabicPeriod"/>
            </a:pPr>
            <a:r>
              <a:rPr lang="ru-RU" sz="3200" dirty="0" smtClean="0">
                <a:solidFill>
                  <a:schemeClr val="bg1"/>
                </a:solidFill>
              </a:rPr>
              <a:t/>
            </a:r>
            <a:br>
              <a:rPr lang="ru-RU" sz="3200" dirty="0" smtClean="0">
                <a:solidFill>
                  <a:schemeClr val="bg1"/>
                </a:solidFill>
              </a:rPr>
            </a:br>
            <a:endParaRPr lang="ru-RU" sz="3200" dirty="0" smtClean="0">
              <a:solidFill>
                <a:schemeClr val="bg1"/>
              </a:solidFill>
            </a:endParaRPr>
          </a:p>
        </p:txBody>
      </p:sp>
    </p:spTree>
    <p:extLst>
      <p:ext uri="{BB962C8B-B14F-4D97-AF65-F5344CB8AC3E}">
        <p14:creationId xmlns:p14="http://schemas.microsoft.com/office/powerpoint/2010/main" val="1711632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12509" y="-412214"/>
            <a:ext cx="8534400" cy="1507067"/>
          </a:xfrm>
        </p:spPr>
        <p:txBody>
          <a:bodyPr/>
          <a:lstStyle/>
          <a:p>
            <a:r>
              <a:rPr lang="ru-RU" b="1" smtClean="0"/>
              <a:t>Слова, </a:t>
            </a:r>
            <a:r>
              <a:rPr lang="ru-RU" b="1" dirty="0" smtClean="0"/>
              <a:t>озаряющие душу</a:t>
            </a:r>
            <a:endParaRPr lang="ru-RU" b="1" dirty="0"/>
          </a:p>
        </p:txBody>
      </p:sp>
      <p:sp>
        <p:nvSpPr>
          <p:cNvPr id="3" name="Объект 2"/>
          <p:cNvSpPr>
            <a:spLocks noGrp="1"/>
          </p:cNvSpPr>
          <p:nvPr>
            <p:ph idx="1"/>
          </p:nvPr>
        </p:nvSpPr>
        <p:spPr>
          <a:xfrm>
            <a:off x="754743" y="723331"/>
            <a:ext cx="11045371" cy="5924211"/>
          </a:xfrm>
        </p:spPr>
        <p:txBody>
          <a:bodyPr>
            <a:normAutofit/>
          </a:bodyPr>
          <a:lstStyle/>
          <a:p>
            <a:pPr marL="0" indent="0" algn="ctr">
              <a:buNone/>
            </a:pPr>
            <a:r>
              <a:rPr lang="ru-RU" sz="4000" b="1" dirty="0">
                <a:solidFill>
                  <a:schemeClr val="bg1"/>
                </a:solidFill>
                <a:latin typeface="Helvetica Neue"/>
              </a:rPr>
              <a:t>Словесная ткань, слова, сочетания слов должны быть расшифрованы читателем, должны снова превратиться в духовную энергию, иначе они навсегда останутся чёрными значками на белой бумаге, как некогда навсегда закрытые письмена давно умерших народов.</a:t>
            </a:r>
          </a:p>
          <a:p>
            <a:pPr marL="0" indent="0" algn="r">
              <a:buNone/>
            </a:pPr>
            <a:r>
              <a:rPr lang="ru-RU" sz="4000" b="1" i="1" dirty="0" smtClean="0">
                <a:solidFill>
                  <a:schemeClr val="bg1"/>
                </a:solidFill>
                <a:latin typeface="Helvetica Neue"/>
              </a:rPr>
              <a:t>А.Н</a:t>
            </a:r>
            <a:r>
              <a:rPr lang="ru-RU" sz="4000" b="1" i="1" dirty="0">
                <a:solidFill>
                  <a:schemeClr val="bg1"/>
                </a:solidFill>
                <a:latin typeface="Helvetica Neue"/>
              </a:rPr>
              <a:t>. </a:t>
            </a:r>
            <a:r>
              <a:rPr lang="ru-RU" sz="4000" b="1" i="1" dirty="0" smtClean="0">
                <a:solidFill>
                  <a:schemeClr val="bg1"/>
                </a:solidFill>
                <a:latin typeface="Helvetica Neue"/>
              </a:rPr>
              <a:t>Толстой</a:t>
            </a:r>
            <a:endParaRPr lang="ru-RU" sz="4000" b="1" dirty="0">
              <a:solidFill>
                <a:schemeClr val="bg1"/>
              </a:solidFill>
              <a:latin typeface="Helvetica Neue"/>
            </a:endParaRPr>
          </a:p>
          <a:p>
            <a:endParaRPr lang="ru-RU" dirty="0"/>
          </a:p>
        </p:txBody>
      </p:sp>
    </p:spTree>
    <p:extLst>
      <p:ext uri="{BB962C8B-B14F-4D97-AF65-F5344CB8AC3E}">
        <p14:creationId xmlns:p14="http://schemas.microsoft.com/office/powerpoint/2010/main" val="1587107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2536" y="228995"/>
            <a:ext cx="8534400" cy="1507067"/>
          </a:xfrm>
        </p:spPr>
        <p:txBody>
          <a:bodyPr/>
          <a:lstStyle/>
          <a:p>
            <a:pPr algn="ctr"/>
            <a:r>
              <a:rPr lang="ru-RU" b="1" dirty="0" smtClean="0"/>
              <a:t>Вставьте в текст пропущенные причастные обороты</a:t>
            </a:r>
            <a:endParaRPr lang="ru-RU" b="1" dirty="0"/>
          </a:p>
        </p:txBody>
      </p:sp>
      <p:sp>
        <p:nvSpPr>
          <p:cNvPr id="3" name="Объект 2"/>
          <p:cNvSpPr>
            <a:spLocks noGrp="1"/>
          </p:cNvSpPr>
          <p:nvPr>
            <p:ph idx="1"/>
          </p:nvPr>
        </p:nvSpPr>
        <p:spPr>
          <a:xfrm>
            <a:off x="631263" y="1801504"/>
            <a:ext cx="11177515" cy="4804011"/>
          </a:xfrm>
        </p:spPr>
        <p:txBody>
          <a:bodyPr>
            <a:noAutofit/>
          </a:bodyPr>
          <a:lstStyle/>
          <a:p>
            <a:pPr marL="0" indent="0">
              <a:buNone/>
            </a:pPr>
            <a:r>
              <a:rPr lang="ru-RU" sz="2800" dirty="0">
                <a:solidFill>
                  <a:schemeClr val="bg1"/>
                </a:solidFill>
              </a:rPr>
              <a:t>С этого лета я навсегда и всем сердцем привязался к Средней России. Я не знаю </a:t>
            </a:r>
            <a:r>
              <a:rPr lang="ru-RU" sz="2800" dirty="0" smtClean="0">
                <a:solidFill>
                  <a:schemeClr val="bg1"/>
                </a:solidFill>
              </a:rPr>
              <a:t>страны …как </a:t>
            </a:r>
            <a:r>
              <a:rPr lang="ru-RU" sz="2800" dirty="0">
                <a:solidFill>
                  <a:schemeClr val="bg1"/>
                </a:solidFill>
              </a:rPr>
              <a:t>средняя полоса России. Величину этой любви трудно измерить. Каждый знает это по себе. Любишь каждую </a:t>
            </a:r>
            <a:r>
              <a:rPr lang="ru-RU" sz="2800" dirty="0" smtClean="0">
                <a:solidFill>
                  <a:schemeClr val="bg1"/>
                </a:solidFill>
              </a:rPr>
              <a:t>травинку… </a:t>
            </a:r>
            <a:r>
              <a:rPr lang="ru-RU" sz="2800" dirty="0">
                <a:solidFill>
                  <a:schemeClr val="bg1"/>
                </a:solidFill>
              </a:rPr>
              <a:t>каждую кружку воды из летнего колодца, каждое деревце над озером, трепещущее в безветрии листьями, каждый крик петуха, каждое </a:t>
            </a:r>
            <a:r>
              <a:rPr lang="ru-RU" sz="2800" dirty="0" smtClean="0">
                <a:solidFill>
                  <a:schemeClr val="bg1"/>
                </a:solidFill>
              </a:rPr>
              <a:t>облако…  .</a:t>
            </a:r>
            <a:br>
              <a:rPr lang="ru-RU" sz="2800" dirty="0" smtClean="0">
                <a:solidFill>
                  <a:schemeClr val="bg1"/>
                </a:solidFill>
              </a:rPr>
            </a:br>
            <a:r>
              <a:rPr lang="ru-RU" sz="2800" dirty="0" smtClean="0">
                <a:solidFill>
                  <a:schemeClr val="tx1"/>
                </a:solidFill>
              </a:rPr>
              <a:t>Справка</a:t>
            </a:r>
            <a:r>
              <a:rPr lang="ru-RU" sz="2800" dirty="0" smtClean="0">
                <a:solidFill>
                  <a:schemeClr val="bg1"/>
                </a:solidFill>
              </a:rPr>
              <a:t> : </a:t>
            </a:r>
            <a:r>
              <a:rPr lang="ru-RU" sz="2800" dirty="0" smtClean="0">
                <a:solidFill>
                  <a:prstClr val="black"/>
                </a:solidFill>
              </a:rPr>
              <a:t>1. </a:t>
            </a:r>
            <a:r>
              <a:rPr lang="ru-RU" sz="2800" dirty="0">
                <a:solidFill>
                  <a:prstClr val="black"/>
                </a:solidFill>
              </a:rPr>
              <a:t>плывущий по бледному и высо­кому </a:t>
            </a:r>
            <a:r>
              <a:rPr lang="ru-RU" sz="2800" dirty="0" smtClean="0">
                <a:solidFill>
                  <a:prstClr val="black"/>
                </a:solidFill>
              </a:rPr>
              <a:t>небу;          </a:t>
            </a:r>
            <a:r>
              <a:rPr lang="ru-RU" sz="2800" dirty="0">
                <a:solidFill>
                  <a:schemeClr val="bg1"/>
                </a:solidFill>
              </a:rPr>
              <a:t>2</a:t>
            </a:r>
            <a:r>
              <a:rPr lang="ru-RU" sz="2800" dirty="0" smtClean="0">
                <a:solidFill>
                  <a:schemeClr val="bg1"/>
                </a:solidFill>
              </a:rPr>
              <a:t>. обладающий такой огромной лирической силой</a:t>
            </a:r>
            <a:r>
              <a:rPr lang="ru-RU" sz="2800" dirty="0">
                <a:solidFill>
                  <a:schemeClr val="bg1"/>
                </a:solidFill>
              </a:rPr>
              <a:t>;</a:t>
            </a:r>
            <a:r>
              <a:rPr lang="ru-RU" sz="2800" dirty="0" smtClean="0">
                <a:solidFill>
                  <a:schemeClr val="bg1"/>
                </a:solidFill>
              </a:rPr>
              <a:t>              3. поникший от росы, согретый солнцем</a:t>
            </a:r>
            <a:r>
              <a:rPr lang="ru-RU" sz="2800" b="1" dirty="0" smtClean="0">
                <a:solidFill>
                  <a:schemeClr val="bg1"/>
                </a:solidFill>
              </a:rPr>
              <a:t>.</a:t>
            </a:r>
            <a:endParaRPr lang="ru-RU" sz="2800" dirty="0">
              <a:solidFill>
                <a:schemeClr val="bg1"/>
              </a:solidFill>
            </a:endParaRPr>
          </a:p>
        </p:txBody>
      </p:sp>
    </p:spTree>
    <p:extLst>
      <p:ext uri="{BB962C8B-B14F-4D97-AF65-F5344CB8AC3E}">
        <p14:creationId xmlns:p14="http://schemas.microsoft.com/office/powerpoint/2010/main" val="380050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3269" y="1897039"/>
            <a:ext cx="10984624" cy="4858603"/>
          </a:xfrm>
        </p:spPr>
        <p:txBody>
          <a:bodyPr>
            <a:noAutofit/>
          </a:bodyPr>
          <a:lstStyle/>
          <a:p>
            <a:pPr marL="285750" lvl="0" indent="-285750">
              <a:spcBef>
                <a:spcPct val="20000"/>
              </a:spcBef>
              <a:spcAft>
                <a:spcPts val="600"/>
              </a:spcAft>
            </a:pPr>
            <a:r>
              <a:rPr lang="ru-RU" sz="3200" cap="none" dirty="0">
                <a:ln>
                  <a:noFill/>
                </a:ln>
                <a:solidFill>
                  <a:prstClr val="black"/>
                </a:solidFill>
                <a:latin typeface="Times New Roman" pitchFamily="18" charset="0"/>
                <a:ea typeface="+mn-ea"/>
                <a:cs typeface="Times New Roman" pitchFamily="18" charset="0"/>
              </a:rPr>
              <a:t>С этого лета я навсегда и всем сердцем привязался к </a:t>
            </a:r>
            <a:r>
              <a:rPr lang="ru-RU" sz="3200" cap="none" dirty="0" smtClean="0">
                <a:ln>
                  <a:noFill/>
                </a:ln>
                <a:solidFill>
                  <a:prstClr val="black"/>
                </a:solidFill>
                <a:latin typeface="Times New Roman" pitchFamily="18" charset="0"/>
                <a:ea typeface="+mn-ea"/>
                <a:cs typeface="Times New Roman" pitchFamily="18" charset="0"/>
              </a:rPr>
              <a:t>Средней России</a:t>
            </a:r>
            <a:r>
              <a:rPr lang="ru-RU" sz="3200" cap="none" dirty="0">
                <a:ln>
                  <a:noFill/>
                </a:ln>
                <a:solidFill>
                  <a:prstClr val="black"/>
                </a:solidFill>
                <a:latin typeface="Times New Roman" pitchFamily="18" charset="0"/>
                <a:ea typeface="+mn-ea"/>
                <a:cs typeface="Times New Roman" pitchFamily="18" charset="0"/>
              </a:rPr>
              <a:t>. Я не знаю </a:t>
            </a:r>
            <a:r>
              <a:rPr lang="ru-RU" sz="3200" cap="none" dirty="0" smtClean="0">
                <a:ln>
                  <a:noFill/>
                </a:ln>
                <a:solidFill>
                  <a:prstClr val="black"/>
                </a:solidFill>
                <a:latin typeface="Times New Roman" pitchFamily="18" charset="0"/>
                <a:ea typeface="+mn-ea"/>
                <a:cs typeface="Times New Roman" pitchFamily="18" charset="0"/>
              </a:rPr>
              <a:t>страны, </a:t>
            </a:r>
            <a:r>
              <a:rPr lang="ru-RU" sz="3200" cap="none" dirty="0" smtClean="0">
                <a:ln>
                  <a:noFill/>
                </a:ln>
                <a:latin typeface="Times New Roman" pitchFamily="18" charset="0"/>
                <a:ea typeface="+mn-ea"/>
                <a:cs typeface="Times New Roman" pitchFamily="18" charset="0"/>
              </a:rPr>
              <a:t>обладающей такой </a:t>
            </a:r>
            <a:r>
              <a:rPr lang="ru-RU" sz="3200" cap="none" dirty="0">
                <a:ln>
                  <a:noFill/>
                </a:ln>
                <a:latin typeface="Times New Roman" pitchFamily="18" charset="0"/>
                <a:ea typeface="+mn-ea"/>
                <a:cs typeface="Times New Roman" pitchFamily="18" charset="0"/>
              </a:rPr>
              <a:t>огромной лирической </a:t>
            </a:r>
            <a:r>
              <a:rPr lang="ru-RU" sz="3200" cap="none" dirty="0" smtClean="0">
                <a:ln>
                  <a:noFill/>
                </a:ln>
                <a:latin typeface="Times New Roman" pitchFamily="18" charset="0"/>
                <a:ea typeface="+mn-ea"/>
                <a:cs typeface="Times New Roman" pitchFamily="18" charset="0"/>
              </a:rPr>
              <a:t>силой</a:t>
            </a:r>
            <a:r>
              <a:rPr lang="ru-RU" sz="3200" cap="none" dirty="0" smtClean="0">
                <a:ln>
                  <a:noFill/>
                </a:ln>
                <a:solidFill>
                  <a:schemeClr val="bg1"/>
                </a:solidFill>
                <a:latin typeface="Times New Roman" pitchFamily="18" charset="0"/>
                <a:ea typeface="+mn-ea"/>
                <a:cs typeface="Times New Roman" pitchFamily="18" charset="0"/>
              </a:rPr>
              <a:t>,</a:t>
            </a:r>
            <a:r>
              <a:rPr lang="ru-RU" sz="3200" cap="none" dirty="0" smtClean="0">
                <a:ln>
                  <a:noFill/>
                </a:ln>
                <a:latin typeface="Times New Roman" pitchFamily="18" charset="0"/>
                <a:ea typeface="+mn-ea"/>
                <a:cs typeface="Times New Roman" pitchFamily="18" charset="0"/>
              </a:rPr>
              <a:t> </a:t>
            </a:r>
            <a:r>
              <a:rPr lang="ru-RU" sz="3200" cap="none" dirty="0" smtClean="0">
                <a:ln>
                  <a:noFill/>
                </a:ln>
                <a:solidFill>
                  <a:schemeClr val="bg1"/>
                </a:solidFill>
                <a:latin typeface="Times New Roman" pitchFamily="18" charset="0"/>
                <a:ea typeface="+mn-ea"/>
                <a:cs typeface="Times New Roman" pitchFamily="18" charset="0"/>
              </a:rPr>
              <a:t>к</a:t>
            </a:r>
            <a:r>
              <a:rPr lang="ru-RU" sz="3200" cap="none" dirty="0" smtClean="0">
                <a:ln>
                  <a:noFill/>
                </a:ln>
                <a:solidFill>
                  <a:prstClr val="black"/>
                </a:solidFill>
                <a:latin typeface="Times New Roman" pitchFamily="18" charset="0"/>
                <a:ea typeface="+mn-ea"/>
                <a:cs typeface="Times New Roman" pitchFamily="18" charset="0"/>
              </a:rPr>
              <a:t>ак </a:t>
            </a:r>
            <a:r>
              <a:rPr lang="ru-RU" sz="3200" cap="none" dirty="0">
                <a:ln>
                  <a:noFill/>
                </a:ln>
                <a:solidFill>
                  <a:prstClr val="black"/>
                </a:solidFill>
                <a:latin typeface="Times New Roman" pitchFamily="18" charset="0"/>
                <a:ea typeface="+mn-ea"/>
                <a:cs typeface="Times New Roman" pitchFamily="18" charset="0"/>
              </a:rPr>
              <a:t>средняя полоса России. Величину этой любви трудно измерить. Каждый знает это по себе. Любишь каждую </a:t>
            </a:r>
            <a:r>
              <a:rPr lang="ru-RU" sz="3200" cap="none" dirty="0" smtClean="0">
                <a:ln>
                  <a:noFill/>
                </a:ln>
                <a:solidFill>
                  <a:prstClr val="black"/>
                </a:solidFill>
                <a:latin typeface="Times New Roman" pitchFamily="18" charset="0"/>
                <a:ea typeface="+mn-ea"/>
                <a:cs typeface="Times New Roman" pitchFamily="18" charset="0"/>
              </a:rPr>
              <a:t>травинку, </a:t>
            </a:r>
            <a:r>
              <a:rPr lang="ru-RU" sz="3200" cap="none" dirty="0" smtClean="0">
                <a:ln>
                  <a:noFill/>
                </a:ln>
                <a:latin typeface="Times New Roman" pitchFamily="18" charset="0"/>
                <a:ea typeface="+mn-ea"/>
                <a:cs typeface="Times New Roman" pitchFamily="18" charset="0"/>
              </a:rPr>
              <a:t>поникшую от </a:t>
            </a:r>
            <a:r>
              <a:rPr lang="ru-RU" sz="3200" cap="none" dirty="0">
                <a:ln>
                  <a:noFill/>
                </a:ln>
                <a:latin typeface="Times New Roman" pitchFamily="18" charset="0"/>
                <a:ea typeface="+mn-ea"/>
                <a:cs typeface="Times New Roman" pitchFamily="18" charset="0"/>
              </a:rPr>
              <a:t>росы, </a:t>
            </a:r>
            <a:r>
              <a:rPr lang="ru-RU" sz="3200" cap="none" dirty="0" smtClean="0">
                <a:ln>
                  <a:noFill/>
                </a:ln>
                <a:latin typeface="Times New Roman" pitchFamily="18" charset="0"/>
                <a:ea typeface="+mn-ea"/>
                <a:cs typeface="Times New Roman" pitchFamily="18" charset="0"/>
              </a:rPr>
              <a:t>согретую солнцем</a:t>
            </a:r>
            <a:r>
              <a:rPr lang="ru-RU" sz="3200" cap="none" dirty="0" smtClean="0">
                <a:ln>
                  <a:noFill/>
                </a:ln>
                <a:solidFill>
                  <a:prstClr val="black"/>
                </a:solidFill>
                <a:latin typeface="Times New Roman" pitchFamily="18" charset="0"/>
                <a:ea typeface="+mn-ea"/>
                <a:cs typeface="Times New Roman" pitchFamily="18" charset="0"/>
              </a:rPr>
              <a:t>, </a:t>
            </a:r>
            <a:r>
              <a:rPr lang="ru-RU" sz="3200" cap="none" dirty="0">
                <a:ln>
                  <a:noFill/>
                </a:ln>
                <a:solidFill>
                  <a:prstClr val="black"/>
                </a:solidFill>
                <a:latin typeface="Times New Roman" pitchFamily="18" charset="0"/>
                <a:ea typeface="+mn-ea"/>
                <a:cs typeface="Times New Roman" pitchFamily="18" charset="0"/>
              </a:rPr>
              <a:t>каждую кружку воды из летнего колодца, каждое деревце над озером, трепещущее в безветрии листьями, каждый крик петуха, каждое </a:t>
            </a:r>
            <a:r>
              <a:rPr lang="ru-RU" sz="3200" cap="none" dirty="0" smtClean="0">
                <a:ln>
                  <a:noFill/>
                </a:ln>
                <a:solidFill>
                  <a:prstClr val="black"/>
                </a:solidFill>
                <a:latin typeface="Times New Roman" pitchFamily="18" charset="0"/>
                <a:ea typeface="+mn-ea"/>
                <a:cs typeface="Times New Roman" pitchFamily="18" charset="0"/>
              </a:rPr>
              <a:t>облако, </a:t>
            </a:r>
            <a:r>
              <a:rPr lang="ru-RU" sz="3200" cap="none" dirty="0" smtClean="0">
                <a:ln>
                  <a:noFill/>
                </a:ln>
                <a:latin typeface="Times New Roman" pitchFamily="18" charset="0"/>
                <a:ea typeface="+mn-ea"/>
                <a:cs typeface="Times New Roman" pitchFamily="18" charset="0"/>
              </a:rPr>
              <a:t>плывущее </a:t>
            </a:r>
            <a:r>
              <a:rPr lang="ru-RU" sz="3200" cap="none" dirty="0">
                <a:ln>
                  <a:noFill/>
                </a:ln>
                <a:latin typeface="Times New Roman" pitchFamily="18" charset="0"/>
                <a:ea typeface="+mn-ea"/>
                <a:cs typeface="Times New Roman" pitchFamily="18" charset="0"/>
              </a:rPr>
              <a:t>по бледному и высо­кому </a:t>
            </a:r>
            <a:r>
              <a:rPr lang="ru-RU" sz="3200" cap="none" dirty="0" smtClean="0">
                <a:ln>
                  <a:noFill/>
                </a:ln>
                <a:latin typeface="Times New Roman" pitchFamily="18" charset="0"/>
                <a:ea typeface="+mn-ea"/>
                <a:cs typeface="Times New Roman" pitchFamily="18" charset="0"/>
              </a:rPr>
              <a:t>небу</a:t>
            </a:r>
            <a:r>
              <a:rPr lang="ru-RU" sz="3200" cap="none" dirty="0" smtClean="0">
                <a:ln>
                  <a:noFill/>
                </a:ln>
                <a:solidFill>
                  <a:prstClr val="black"/>
                </a:solidFill>
                <a:latin typeface="Times New Roman" pitchFamily="18" charset="0"/>
                <a:ea typeface="+mn-ea"/>
                <a:cs typeface="Times New Roman" pitchFamily="18" charset="0"/>
              </a:rPr>
              <a:t>.</a:t>
            </a:r>
            <a:r>
              <a:rPr lang="ru-RU" sz="3200" cap="none" dirty="0">
                <a:ln>
                  <a:noFill/>
                </a:ln>
                <a:solidFill>
                  <a:prstClr val="black"/>
                </a:solidFill>
                <a:latin typeface="Times New Roman" pitchFamily="18" charset="0"/>
                <a:ea typeface="+mn-ea"/>
                <a:cs typeface="Times New Roman" pitchFamily="18" charset="0"/>
              </a:rPr>
              <a:t/>
            </a:r>
            <a:br>
              <a:rPr lang="ru-RU" sz="3200" cap="none" dirty="0">
                <a:ln>
                  <a:noFill/>
                </a:ln>
                <a:solidFill>
                  <a:prstClr val="black"/>
                </a:solidFill>
                <a:latin typeface="Times New Roman" pitchFamily="18" charset="0"/>
                <a:ea typeface="+mn-ea"/>
                <a:cs typeface="Times New Roman" pitchFamily="18" charset="0"/>
              </a:rPr>
            </a:b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a:xfrm>
            <a:off x="875281" y="0"/>
            <a:ext cx="9783620" cy="1665027"/>
          </a:xfrm>
        </p:spPr>
        <p:txBody>
          <a:bodyPr>
            <a:noAutofit/>
          </a:bodyPr>
          <a:lstStyle/>
          <a:p>
            <a:pPr algn="ctr"/>
            <a:r>
              <a:rPr lang="ru-RU" sz="4000" b="1" dirty="0" smtClean="0">
                <a:solidFill>
                  <a:schemeClr val="tx1"/>
                </a:solidFill>
              </a:rPr>
              <a:t>Вставьте в текст пропущенные причастные обороты. </a:t>
            </a:r>
            <a:endParaRPr lang="ru-RU" sz="4000" b="1" dirty="0">
              <a:solidFill>
                <a:schemeClr val="tx1"/>
              </a:solidFill>
            </a:endParaRPr>
          </a:p>
        </p:txBody>
      </p:sp>
    </p:spTree>
    <p:extLst>
      <p:ext uri="{BB962C8B-B14F-4D97-AF65-F5344CB8AC3E}">
        <p14:creationId xmlns:p14="http://schemas.microsoft.com/office/powerpoint/2010/main" val="2667110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201" y="151815"/>
            <a:ext cx="8534400" cy="1507067"/>
          </a:xfrm>
        </p:spPr>
        <p:txBody>
          <a:bodyPr/>
          <a:lstStyle/>
          <a:p>
            <a:pPr algn="ctr"/>
            <a:r>
              <a:rPr lang="ru-RU" b="1" dirty="0" smtClean="0"/>
              <a:t>Что- то не так</a:t>
            </a:r>
            <a:endParaRPr lang="ru-RU" b="1" dirty="0"/>
          </a:p>
        </p:txBody>
      </p:sp>
      <p:sp>
        <p:nvSpPr>
          <p:cNvPr id="3" name="Объект 2"/>
          <p:cNvSpPr>
            <a:spLocks noGrp="1"/>
          </p:cNvSpPr>
          <p:nvPr>
            <p:ph idx="1"/>
          </p:nvPr>
        </p:nvSpPr>
        <p:spPr>
          <a:xfrm>
            <a:off x="122830" y="1371600"/>
            <a:ext cx="12069170" cy="4761186"/>
          </a:xfrm>
        </p:spPr>
        <p:txBody>
          <a:bodyPr>
            <a:normAutofit/>
          </a:bodyPr>
          <a:lstStyle/>
          <a:p>
            <a:pPr marL="0" indent="0">
              <a:buNone/>
            </a:pPr>
            <a:r>
              <a:rPr lang="ru-RU" sz="2800" dirty="0" smtClean="0">
                <a:solidFill>
                  <a:schemeClr val="bg1"/>
                </a:solidFill>
              </a:rPr>
              <a:t>1. Появившиеся почки на деревьях говорили о настоящей весне.</a:t>
            </a:r>
          </a:p>
          <a:p>
            <a:pPr marL="0" indent="0">
              <a:buNone/>
            </a:pPr>
            <a:r>
              <a:rPr lang="ru-RU" sz="2800" dirty="0" smtClean="0">
                <a:solidFill>
                  <a:schemeClr val="bg1"/>
                </a:solidFill>
              </a:rPr>
              <a:t/>
            </a:r>
            <a:br>
              <a:rPr lang="ru-RU" sz="2800" dirty="0" smtClean="0">
                <a:solidFill>
                  <a:schemeClr val="bg1"/>
                </a:solidFill>
              </a:rPr>
            </a:br>
            <a:r>
              <a:rPr lang="ru-RU" sz="2800" dirty="0" smtClean="0">
                <a:solidFill>
                  <a:schemeClr val="bg1"/>
                </a:solidFill>
              </a:rPr>
              <a:t>2. Ребята, </a:t>
            </a:r>
            <a:r>
              <a:rPr lang="ru-RU" sz="2800" dirty="0" err="1" smtClean="0">
                <a:solidFill>
                  <a:schemeClr val="bg1"/>
                </a:solidFill>
              </a:rPr>
              <a:t>увидящие</a:t>
            </a:r>
            <a:r>
              <a:rPr lang="ru-RU" sz="2800" dirty="0" smtClean="0">
                <a:solidFill>
                  <a:schemeClr val="bg1"/>
                </a:solidFill>
              </a:rPr>
              <a:t> красоты озёр Карелии, надолго запомнят их.</a:t>
            </a:r>
          </a:p>
          <a:p>
            <a:pPr marL="0" indent="0">
              <a:buNone/>
            </a:pPr>
            <a:r>
              <a:rPr lang="ru-RU" sz="2800" dirty="0" smtClean="0">
                <a:solidFill>
                  <a:schemeClr val="bg1"/>
                </a:solidFill>
              </a:rPr>
              <a:t/>
            </a:r>
            <a:br>
              <a:rPr lang="ru-RU" sz="2800" dirty="0" smtClean="0">
                <a:solidFill>
                  <a:schemeClr val="bg1"/>
                </a:solidFill>
              </a:rPr>
            </a:br>
            <a:r>
              <a:rPr lang="ru-RU" sz="2800" dirty="0" smtClean="0">
                <a:solidFill>
                  <a:schemeClr val="bg1"/>
                </a:solidFill>
              </a:rPr>
              <a:t>3. Рассказ </a:t>
            </a:r>
            <a:r>
              <a:rPr lang="ru-RU" sz="2800" dirty="0" err="1" smtClean="0">
                <a:solidFill>
                  <a:schemeClr val="bg1"/>
                </a:solidFill>
              </a:rPr>
              <a:t>И.Тургенева</a:t>
            </a:r>
            <a:r>
              <a:rPr lang="ru-RU" sz="2800" dirty="0" smtClean="0">
                <a:solidFill>
                  <a:schemeClr val="bg1"/>
                </a:solidFill>
              </a:rPr>
              <a:t> </a:t>
            </a:r>
            <a:r>
              <a:rPr lang="en-US" sz="2800" dirty="0" smtClean="0">
                <a:solidFill>
                  <a:schemeClr val="bg1"/>
                </a:solidFill>
              </a:rPr>
              <a:t>“</a:t>
            </a:r>
            <a:r>
              <a:rPr lang="ru-RU" sz="2800" dirty="0" smtClean="0">
                <a:solidFill>
                  <a:schemeClr val="bg1"/>
                </a:solidFill>
              </a:rPr>
              <a:t>Муму</a:t>
            </a:r>
            <a:r>
              <a:rPr lang="en-US" sz="2800" dirty="0" smtClean="0">
                <a:solidFill>
                  <a:schemeClr val="bg1"/>
                </a:solidFill>
              </a:rPr>
              <a:t>”</a:t>
            </a:r>
            <a:r>
              <a:rPr lang="ru-RU" sz="2800" dirty="0" smtClean="0">
                <a:solidFill>
                  <a:schemeClr val="bg1"/>
                </a:solidFill>
              </a:rPr>
              <a:t> вскрывает всю глубину социального неравенства, господствующего во времена крепостного права.</a:t>
            </a:r>
          </a:p>
          <a:p>
            <a:pPr marL="0" indent="0">
              <a:buNone/>
            </a:pPr>
            <a:r>
              <a:rPr lang="ru-RU" sz="2800" dirty="0" smtClean="0">
                <a:solidFill>
                  <a:schemeClr val="bg1"/>
                </a:solidFill>
              </a:rPr>
              <a:t/>
            </a:r>
            <a:br>
              <a:rPr lang="ru-RU" sz="2800" dirty="0" smtClean="0">
                <a:solidFill>
                  <a:schemeClr val="bg1"/>
                </a:solidFill>
              </a:rPr>
            </a:br>
            <a:r>
              <a:rPr lang="ru-RU" sz="2800" dirty="0" smtClean="0">
                <a:solidFill>
                  <a:schemeClr val="bg1"/>
                </a:solidFill>
              </a:rPr>
              <a:t>4. Работа, выполняющаяся учениками, оказалась несложной.</a:t>
            </a:r>
            <a:r>
              <a:rPr lang="ru-RU" dirty="0" smtClean="0"/>
              <a:t/>
            </a:r>
            <a:br>
              <a:rPr lang="ru-RU" dirty="0" smtClean="0"/>
            </a:br>
            <a:endParaRPr lang="ru-RU" dirty="0"/>
          </a:p>
        </p:txBody>
      </p:sp>
    </p:spTree>
    <p:extLst>
      <p:ext uri="{BB962C8B-B14F-4D97-AF65-F5344CB8AC3E}">
        <p14:creationId xmlns:p14="http://schemas.microsoft.com/office/powerpoint/2010/main" val="146353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8490" y="1787857"/>
            <a:ext cx="11477767" cy="4230805"/>
          </a:xfrm>
        </p:spPr>
        <p:txBody>
          <a:bodyPr>
            <a:noAutofit/>
          </a:bodyPr>
          <a:lstStyle/>
          <a:p>
            <a:pPr lvl="0">
              <a:spcBef>
                <a:spcPct val="20000"/>
              </a:spcBef>
              <a:spcAft>
                <a:spcPts val="600"/>
              </a:spcAft>
            </a:pPr>
            <a:r>
              <a:rPr lang="ru-RU" sz="2800" b="1" cap="none" dirty="0" smtClean="0">
                <a:ln>
                  <a:noFill/>
                </a:ln>
                <a:solidFill>
                  <a:prstClr val="black"/>
                </a:solidFill>
                <a:latin typeface="Times New Roman" pitchFamily="18" charset="0"/>
                <a:ea typeface="+mn-ea"/>
                <a:cs typeface="Times New Roman" pitchFamily="18" charset="0"/>
              </a:rPr>
              <a:t>1. </a:t>
            </a:r>
            <a:r>
              <a:rPr lang="ru-RU" sz="2800" b="1" cap="none" dirty="0" smtClean="0">
                <a:ln>
                  <a:noFill/>
                </a:ln>
                <a:latin typeface="Times New Roman" pitchFamily="18" charset="0"/>
                <a:ea typeface="+mn-ea"/>
                <a:cs typeface="Times New Roman" pitchFamily="18" charset="0"/>
              </a:rPr>
              <a:t>Появившиеся </a:t>
            </a:r>
            <a:r>
              <a:rPr lang="ru-RU" sz="2800" b="1" cap="none" dirty="0">
                <a:ln>
                  <a:noFill/>
                </a:ln>
                <a:solidFill>
                  <a:prstClr val="black"/>
                </a:solidFill>
                <a:latin typeface="Times New Roman" pitchFamily="18" charset="0"/>
                <a:ea typeface="+mn-ea"/>
                <a:cs typeface="Times New Roman" pitchFamily="18" charset="0"/>
              </a:rPr>
              <a:t>почки на деревьях </a:t>
            </a:r>
            <a:r>
              <a:rPr lang="ru-RU" sz="2800" b="1" cap="none" dirty="0" smtClean="0">
                <a:ln>
                  <a:noFill/>
                </a:ln>
                <a:solidFill>
                  <a:prstClr val="black"/>
                </a:solidFill>
                <a:latin typeface="Times New Roman" pitchFamily="18" charset="0"/>
                <a:ea typeface="+mn-ea"/>
                <a:cs typeface="Times New Roman" pitchFamily="18" charset="0"/>
              </a:rPr>
              <a:t>говорили </a:t>
            </a:r>
            <a:r>
              <a:rPr lang="ru-RU" sz="2800" b="1" cap="none" dirty="0">
                <a:ln>
                  <a:noFill/>
                </a:ln>
                <a:solidFill>
                  <a:prstClr val="black"/>
                </a:solidFill>
                <a:latin typeface="Times New Roman" pitchFamily="18" charset="0"/>
                <a:ea typeface="+mn-ea"/>
                <a:cs typeface="Times New Roman" pitchFamily="18" charset="0"/>
              </a:rPr>
              <a:t>о настоящей весне</a:t>
            </a:r>
            <a:r>
              <a:rPr lang="ru-RU" sz="2800" b="1" cap="none" dirty="0" smtClean="0">
                <a:ln>
                  <a:noFill/>
                </a:ln>
                <a:solidFill>
                  <a:prstClr val="black"/>
                </a:solidFill>
                <a:latin typeface="Times New Roman" pitchFamily="18" charset="0"/>
                <a:ea typeface="+mn-ea"/>
                <a:cs typeface="Times New Roman" pitchFamily="18" charset="0"/>
              </a:rPr>
              <a:t>.</a:t>
            </a:r>
            <a:br>
              <a:rPr lang="ru-RU" sz="2800" b="1" cap="none" dirty="0" smtClean="0">
                <a:ln>
                  <a:noFill/>
                </a:ln>
                <a:solidFill>
                  <a:prstClr val="black"/>
                </a:solidFill>
                <a:latin typeface="Times New Roman" pitchFamily="18" charset="0"/>
                <a:ea typeface="+mn-ea"/>
                <a:cs typeface="Times New Roman" pitchFamily="18" charset="0"/>
              </a:rPr>
            </a:br>
            <a:r>
              <a:rPr lang="ru-RU" sz="2800" b="1" cap="none" dirty="0">
                <a:ln>
                  <a:noFill/>
                </a:ln>
                <a:solidFill>
                  <a:prstClr val="black"/>
                </a:solidFill>
                <a:latin typeface="Times New Roman" pitchFamily="18" charset="0"/>
                <a:ea typeface="+mn-ea"/>
                <a:cs typeface="Times New Roman" pitchFamily="18" charset="0"/>
              </a:rPr>
              <a:t/>
            </a:r>
            <a:br>
              <a:rPr lang="ru-RU" sz="2800" b="1" cap="none" dirty="0">
                <a:ln>
                  <a:noFill/>
                </a:ln>
                <a:solidFill>
                  <a:prstClr val="black"/>
                </a:solidFill>
                <a:latin typeface="Times New Roman" pitchFamily="18" charset="0"/>
                <a:ea typeface="+mn-ea"/>
                <a:cs typeface="Times New Roman" pitchFamily="18" charset="0"/>
              </a:rPr>
            </a:br>
            <a:r>
              <a:rPr lang="ru-RU" sz="2800" b="1" cap="none" dirty="0">
                <a:ln>
                  <a:noFill/>
                </a:ln>
                <a:solidFill>
                  <a:prstClr val="black"/>
                </a:solidFill>
                <a:latin typeface="Times New Roman" pitchFamily="18" charset="0"/>
                <a:ea typeface="+mn-ea"/>
                <a:cs typeface="Times New Roman" pitchFamily="18" charset="0"/>
              </a:rPr>
              <a:t>2</a:t>
            </a:r>
            <a:r>
              <a:rPr lang="ru-RU" sz="2800" b="1" cap="none" dirty="0" smtClean="0">
                <a:ln>
                  <a:noFill/>
                </a:ln>
                <a:solidFill>
                  <a:prstClr val="black"/>
                </a:solidFill>
                <a:latin typeface="Times New Roman" pitchFamily="18" charset="0"/>
                <a:ea typeface="+mn-ea"/>
                <a:cs typeface="Times New Roman" pitchFamily="18" charset="0"/>
              </a:rPr>
              <a:t>. Ребята</a:t>
            </a:r>
            <a:r>
              <a:rPr lang="ru-RU" sz="2800" b="1" cap="none" dirty="0">
                <a:ln>
                  <a:noFill/>
                </a:ln>
                <a:solidFill>
                  <a:prstClr val="black"/>
                </a:solidFill>
                <a:latin typeface="Times New Roman" pitchFamily="18" charset="0"/>
                <a:ea typeface="+mn-ea"/>
                <a:cs typeface="Times New Roman" pitchFamily="18" charset="0"/>
              </a:rPr>
              <a:t>, </a:t>
            </a:r>
            <a:r>
              <a:rPr lang="ru-RU" sz="2800" b="1" cap="none" dirty="0" smtClean="0">
                <a:ln>
                  <a:noFill/>
                </a:ln>
                <a:latin typeface="Times New Roman" pitchFamily="18" charset="0"/>
                <a:ea typeface="+mn-ea"/>
                <a:cs typeface="Times New Roman" pitchFamily="18" charset="0"/>
              </a:rPr>
              <a:t>увидевшие</a:t>
            </a:r>
            <a:r>
              <a:rPr lang="ru-RU" sz="2800" b="1" cap="none" dirty="0" smtClean="0">
                <a:ln>
                  <a:noFill/>
                </a:ln>
                <a:solidFill>
                  <a:prstClr val="black"/>
                </a:solidFill>
                <a:latin typeface="Times New Roman" pitchFamily="18" charset="0"/>
                <a:ea typeface="+mn-ea"/>
                <a:cs typeface="Times New Roman" pitchFamily="18" charset="0"/>
              </a:rPr>
              <a:t> </a:t>
            </a:r>
            <a:r>
              <a:rPr lang="ru-RU" sz="2800" b="1" cap="none" dirty="0">
                <a:ln>
                  <a:noFill/>
                </a:ln>
                <a:solidFill>
                  <a:prstClr val="black"/>
                </a:solidFill>
                <a:latin typeface="Times New Roman" pitchFamily="18" charset="0"/>
                <a:ea typeface="+mn-ea"/>
                <a:cs typeface="Times New Roman" pitchFamily="18" charset="0"/>
              </a:rPr>
              <a:t>красоты озёр Карелии, надолго запомнят их</a:t>
            </a:r>
            <a:r>
              <a:rPr lang="ru-RU" sz="2800" b="1" cap="none" dirty="0" smtClean="0">
                <a:ln>
                  <a:noFill/>
                </a:ln>
                <a:solidFill>
                  <a:prstClr val="black"/>
                </a:solidFill>
                <a:latin typeface="Times New Roman" pitchFamily="18" charset="0"/>
                <a:ea typeface="+mn-ea"/>
                <a:cs typeface="Times New Roman" pitchFamily="18" charset="0"/>
              </a:rPr>
              <a:t>.</a:t>
            </a:r>
            <a:br>
              <a:rPr lang="ru-RU" sz="2800" b="1" cap="none" dirty="0" smtClean="0">
                <a:ln>
                  <a:noFill/>
                </a:ln>
                <a:solidFill>
                  <a:prstClr val="black"/>
                </a:solidFill>
                <a:latin typeface="Times New Roman" pitchFamily="18" charset="0"/>
                <a:ea typeface="+mn-ea"/>
                <a:cs typeface="Times New Roman" pitchFamily="18" charset="0"/>
              </a:rPr>
            </a:br>
            <a:r>
              <a:rPr lang="ru-RU" sz="2800" b="1" cap="none" dirty="0">
                <a:ln>
                  <a:noFill/>
                </a:ln>
                <a:solidFill>
                  <a:prstClr val="black"/>
                </a:solidFill>
                <a:latin typeface="Times New Roman" pitchFamily="18" charset="0"/>
                <a:ea typeface="+mn-ea"/>
                <a:cs typeface="Times New Roman" pitchFamily="18" charset="0"/>
              </a:rPr>
              <a:t/>
            </a:r>
            <a:br>
              <a:rPr lang="ru-RU" sz="2800" b="1" cap="none" dirty="0">
                <a:ln>
                  <a:noFill/>
                </a:ln>
                <a:solidFill>
                  <a:prstClr val="black"/>
                </a:solidFill>
                <a:latin typeface="Times New Roman" pitchFamily="18" charset="0"/>
                <a:ea typeface="+mn-ea"/>
                <a:cs typeface="Times New Roman" pitchFamily="18" charset="0"/>
              </a:rPr>
            </a:br>
            <a:r>
              <a:rPr lang="ru-RU" sz="2800" b="1" cap="none" dirty="0">
                <a:ln>
                  <a:noFill/>
                </a:ln>
                <a:solidFill>
                  <a:prstClr val="black"/>
                </a:solidFill>
                <a:latin typeface="Times New Roman" pitchFamily="18" charset="0"/>
                <a:ea typeface="+mn-ea"/>
                <a:cs typeface="Times New Roman" pitchFamily="18" charset="0"/>
              </a:rPr>
              <a:t>3</a:t>
            </a:r>
            <a:r>
              <a:rPr lang="ru-RU" sz="2800" b="1" cap="none" dirty="0" smtClean="0">
                <a:ln>
                  <a:noFill/>
                </a:ln>
                <a:solidFill>
                  <a:prstClr val="black"/>
                </a:solidFill>
                <a:latin typeface="Times New Roman" pitchFamily="18" charset="0"/>
                <a:ea typeface="+mn-ea"/>
                <a:cs typeface="Times New Roman" pitchFamily="18" charset="0"/>
              </a:rPr>
              <a:t>. Рассказ </a:t>
            </a:r>
            <a:r>
              <a:rPr lang="ru-RU" sz="2800" b="1" cap="none" dirty="0" err="1">
                <a:ln>
                  <a:noFill/>
                </a:ln>
                <a:solidFill>
                  <a:prstClr val="black"/>
                </a:solidFill>
                <a:latin typeface="Times New Roman" pitchFamily="18" charset="0"/>
                <a:ea typeface="+mn-ea"/>
                <a:cs typeface="Times New Roman" pitchFamily="18" charset="0"/>
              </a:rPr>
              <a:t>И.Тургенева</a:t>
            </a:r>
            <a:r>
              <a:rPr lang="ru-RU" sz="2800" b="1" cap="none" dirty="0">
                <a:ln>
                  <a:noFill/>
                </a:ln>
                <a:solidFill>
                  <a:prstClr val="black"/>
                </a:solidFill>
                <a:latin typeface="Times New Roman" pitchFamily="18" charset="0"/>
                <a:ea typeface="+mn-ea"/>
                <a:cs typeface="Times New Roman" pitchFamily="18" charset="0"/>
              </a:rPr>
              <a:t> </a:t>
            </a:r>
            <a:r>
              <a:rPr lang="en-US" sz="2800" b="1" cap="none" dirty="0">
                <a:ln>
                  <a:noFill/>
                </a:ln>
                <a:solidFill>
                  <a:prstClr val="black"/>
                </a:solidFill>
                <a:latin typeface="Times New Roman" pitchFamily="18" charset="0"/>
                <a:ea typeface="+mn-ea"/>
                <a:cs typeface="Times New Roman" pitchFamily="18" charset="0"/>
              </a:rPr>
              <a:t>“</a:t>
            </a:r>
            <a:r>
              <a:rPr lang="ru-RU" sz="2800" b="1" cap="none" dirty="0">
                <a:ln>
                  <a:noFill/>
                </a:ln>
                <a:solidFill>
                  <a:prstClr val="black"/>
                </a:solidFill>
                <a:latin typeface="Times New Roman" pitchFamily="18" charset="0"/>
                <a:ea typeface="+mn-ea"/>
                <a:cs typeface="Times New Roman" pitchFamily="18" charset="0"/>
              </a:rPr>
              <a:t>Муму</a:t>
            </a:r>
            <a:r>
              <a:rPr lang="en-US" sz="2800" b="1" cap="none" dirty="0">
                <a:ln>
                  <a:noFill/>
                </a:ln>
                <a:solidFill>
                  <a:prstClr val="black"/>
                </a:solidFill>
                <a:latin typeface="Times New Roman" pitchFamily="18" charset="0"/>
                <a:ea typeface="+mn-ea"/>
                <a:cs typeface="Times New Roman" pitchFamily="18" charset="0"/>
              </a:rPr>
              <a:t>”</a:t>
            </a:r>
            <a:r>
              <a:rPr lang="ru-RU" sz="2800" b="1" cap="none" dirty="0">
                <a:ln>
                  <a:noFill/>
                </a:ln>
                <a:solidFill>
                  <a:prstClr val="black"/>
                </a:solidFill>
                <a:latin typeface="Times New Roman" pitchFamily="18" charset="0"/>
                <a:ea typeface="+mn-ea"/>
                <a:cs typeface="Times New Roman" pitchFamily="18" charset="0"/>
              </a:rPr>
              <a:t> вскрывает всю глубину социального неравенства, </a:t>
            </a:r>
            <a:r>
              <a:rPr lang="ru-RU" sz="2800" b="1" cap="none" dirty="0" smtClean="0">
                <a:ln>
                  <a:noFill/>
                </a:ln>
                <a:latin typeface="Times New Roman" pitchFamily="18" charset="0"/>
                <a:ea typeface="+mn-ea"/>
                <a:cs typeface="Times New Roman" pitchFamily="18" charset="0"/>
              </a:rPr>
              <a:t>господствовавшего</a:t>
            </a:r>
            <a:r>
              <a:rPr lang="ru-RU" sz="2800" b="1" cap="none" dirty="0" smtClean="0">
                <a:ln>
                  <a:noFill/>
                </a:ln>
                <a:solidFill>
                  <a:prstClr val="black"/>
                </a:solidFill>
                <a:latin typeface="Times New Roman" pitchFamily="18" charset="0"/>
                <a:ea typeface="+mn-ea"/>
                <a:cs typeface="Times New Roman" pitchFamily="18" charset="0"/>
              </a:rPr>
              <a:t> </a:t>
            </a:r>
            <a:r>
              <a:rPr lang="ru-RU" sz="2800" b="1" cap="none" dirty="0">
                <a:ln>
                  <a:noFill/>
                </a:ln>
                <a:solidFill>
                  <a:prstClr val="black"/>
                </a:solidFill>
                <a:latin typeface="Times New Roman" pitchFamily="18" charset="0"/>
                <a:ea typeface="+mn-ea"/>
                <a:cs typeface="Times New Roman" pitchFamily="18" charset="0"/>
              </a:rPr>
              <a:t>во времена крепостного права</a:t>
            </a:r>
            <a:r>
              <a:rPr lang="ru-RU" sz="2800" b="1" cap="none" dirty="0" smtClean="0">
                <a:ln>
                  <a:noFill/>
                </a:ln>
                <a:solidFill>
                  <a:prstClr val="black"/>
                </a:solidFill>
                <a:latin typeface="Times New Roman" pitchFamily="18" charset="0"/>
                <a:ea typeface="+mn-ea"/>
                <a:cs typeface="Times New Roman" pitchFamily="18" charset="0"/>
              </a:rPr>
              <a:t>.</a:t>
            </a:r>
            <a:br>
              <a:rPr lang="ru-RU" sz="2800" b="1" cap="none" dirty="0" smtClean="0">
                <a:ln>
                  <a:noFill/>
                </a:ln>
                <a:solidFill>
                  <a:prstClr val="black"/>
                </a:solidFill>
                <a:latin typeface="Times New Roman" pitchFamily="18" charset="0"/>
                <a:ea typeface="+mn-ea"/>
                <a:cs typeface="Times New Roman" pitchFamily="18" charset="0"/>
              </a:rPr>
            </a:br>
            <a:r>
              <a:rPr lang="ru-RU" sz="2800" b="1" cap="none" dirty="0">
                <a:ln>
                  <a:noFill/>
                </a:ln>
                <a:solidFill>
                  <a:prstClr val="black"/>
                </a:solidFill>
                <a:latin typeface="Times New Roman" pitchFamily="18" charset="0"/>
                <a:ea typeface="+mn-ea"/>
                <a:cs typeface="Times New Roman" pitchFamily="18" charset="0"/>
              </a:rPr>
              <a:t/>
            </a:r>
            <a:br>
              <a:rPr lang="ru-RU" sz="2800" b="1" cap="none" dirty="0">
                <a:ln>
                  <a:noFill/>
                </a:ln>
                <a:solidFill>
                  <a:prstClr val="black"/>
                </a:solidFill>
                <a:latin typeface="Times New Roman" pitchFamily="18" charset="0"/>
                <a:ea typeface="+mn-ea"/>
                <a:cs typeface="Times New Roman" pitchFamily="18" charset="0"/>
              </a:rPr>
            </a:br>
            <a:r>
              <a:rPr lang="ru-RU" sz="2800" b="1" cap="none" dirty="0">
                <a:ln>
                  <a:noFill/>
                </a:ln>
                <a:solidFill>
                  <a:prstClr val="black"/>
                </a:solidFill>
                <a:latin typeface="Times New Roman" pitchFamily="18" charset="0"/>
                <a:ea typeface="+mn-ea"/>
                <a:cs typeface="Times New Roman" pitchFamily="18" charset="0"/>
              </a:rPr>
              <a:t>4</a:t>
            </a:r>
            <a:r>
              <a:rPr lang="ru-RU" sz="2800" b="1" cap="none" dirty="0" smtClean="0">
                <a:ln>
                  <a:noFill/>
                </a:ln>
                <a:solidFill>
                  <a:prstClr val="black"/>
                </a:solidFill>
                <a:latin typeface="Times New Roman" pitchFamily="18" charset="0"/>
                <a:ea typeface="+mn-ea"/>
                <a:cs typeface="Times New Roman" pitchFamily="18" charset="0"/>
              </a:rPr>
              <a:t>. Работа</a:t>
            </a:r>
            <a:r>
              <a:rPr lang="ru-RU" sz="2800" b="1" cap="none" dirty="0">
                <a:ln>
                  <a:noFill/>
                </a:ln>
                <a:solidFill>
                  <a:prstClr val="black"/>
                </a:solidFill>
                <a:latin typeface="Times New Roman" pitchFamily="18" charset="0"/>
                <a:ea typeface="+mn-ea"/>
                <a:cs typeface="Times New Roman" pitchFamily="18" charset="0"/>
              </a:rPr>
              <a:t>, </a:t>
            </a:r>
            <a:r>
              <a:rPr lang="ru-RU" sz="2800" b="1" cap="none" dirty="0" smtClean="0">
                <a:ln>
                  <a:noFill/>
                </a:ln>
                <a:latin typeface="Times New Roman" pitchFamily="18" charset="0"/>
                <a:ea typeface="+mn-ea"/>
                <a:cs typeface="Times New Roman" pitchFamily="18" charset="0"/>
              </a:rPr>
              <a:t>выполняемая</a:t>
            </a:r>
            <a:r>
              <a:rPr lang="ru-RU" sz="2800" b="1" cap="none" dirty="0" smtClean="0">
                <a:ln>
                  <a:noFill/>
                </a:ln>
                <a:solidFill>
                  <a:prstClr val="black"/>
                </a:solidFill>
                <a:latin typeface="Times New Roman" pitchFamily="18" charset="0"/>
                <a:ea typeface="+mn-ea"/>
                <a:cs typeface="Times New Roman" pitchFamily="18" charset="0"/>
              </a:rPr>
              <a:t> </a:t>
            </a:r>
            <a:r>
              <a:rPr lang="ru-RU" sz="2800" b="1" cap="none" dirty="0">
                <a:ln>
                  <a:noFill/>
                </a:ln>
                <a:solidFill>
                  <a:prstClr val="black"/>
                </a:solidFill>
                <a:latin typeface="Times New Roman" pitchFamily="18" charset="0"/>
                <a:ea typeface="+mn-ea"/>
                <a:cs typeface="Times New Roman" pitchFamily="18" charset="0"/>
              </a:rPr>
              <a:t>учениками, оказалась несложной.</a:t>
            </a:r>
            <a:r>
              <a:rPr lang="ru-RU" sz="2800" b="1" cap="none" dirty="0">
                <a:ln>
                  <a:noFill/>
                </a:ln>
                <a:solidFill>
                  <a:srgbClr val="537D0B">
                    <a:lumMod val="75000"/>
                  </a:srgbClr>
                </a:solidFill>
                <a:latin typeface="Times New Roman" pitchFamily="18" charset="0"/>
                <a:ea typeface="+mn-ea"/>
                <a:cs typeface="Times New Roman" pitchFamily="18" charset="0"/>
              </a:rPr>
              <a:t/>
            </a:r>
            <a:br>
              <a:rPr lang="ru-RU" sz="2800" b="1" cap="none" dirty="0">
                <a:ln>
                  <a:noFill/>
                </a:ln>
                <a:solidFill>
                  <a:srgbClr val="537D0B">
                    <a:lumMod val="75000"/>
                  </a:srgbClr>
                </a:solidFill>
                <a:latin typeface="Times New Roman" pitchFamily="18" charset="0"/>
                <a:ea typeface="+mn-ea"/>
                <a:cs typeface="Times New Roman" pitchFamily="18" charset="0"/>
              </a:rPr>
            </a:br>
            <a:r>
              <a:rPr lang="ru-RU" sz="2800" b="1" cap="none" dirty="0">
                <a:ln>
                  <a:noFill/>
                </a:ln>
                <a:solidFill>
                  <a:srgbClr val="537D0B">
                    <a:lumMod val="75000"/>
                  </a:srgbClr>
                </a:solidFill>
                <a:latin typeface="Times New Roman" pitchFamily="18" charset="0"/>
                <a:ea typeface="+mn-ea"/>
                <a:cs typeface="Times New Roman" pitchFamily="18" charset="0"/>
              </a:rPr>
              <a:t/>
            </a:r>
            <a:br>
              <a:rPr lang="ru-RU" sz="2800" b="1" cap="none" dirty="0">
                <a:ln>
                  <a:noFill/>
                </a:ln>
                <a:solidFill>
                  <a:srgbClr val="537D0B">
                    <a:lumMod val="75000"/>
                  </a:srgbClr>
                </a:solidFill>
                <a:latin typeface="Times New Roman" pitchFamily="18" charset="0"/>
                <a:ea typeface="+mn-ea"/>
                <a:cs typeface="Times New Roman" pitchFamily="18" charset="0"/>
              </a:rPr>
            </a:br>
            <a:endParaRPr lang="ru-RU" sz="2800" b="1" dirty="0">
              <a:latin typeface="Times New Roman" pitchFamily="18" charset="0"/>
              <a:cs typeface="Times New Roman" pitchFamily="18" charset="0"/>
            </a:endParaRPr>
          </a:p>
        </p:txBody>
      </p:sp>
      <p:sp>
        <p:nvSpPr>
          <p:cNvPr id="3" name="Объект 2"/>
          <p:cNvSpPr>
            <a:spLocks noGrp="1"/>
          </p:cNvSpPr>
          <p:nvPr>
            <p:ph idx="1"/>
          </p:nvPr>
        </p:nvSpPr>
        <p:spPr>
          <a:xfrm>
            <a:off x="684211" y="177422"/>
            <a:ext cx="10206701" cy="1542196"/>
          </a:xfrm>
        </p:spPr>
        <p:txBody>
          <a:bodyPr>
            <a:normAutofit/>
          </a:bodyPr>
          <a:lstStyle/>
          <a:p>
            <a:pPr marL="0" indent="0" algn="ctr">
              <a:buNone/>
            </a:pPr>
            <a:r>
              <a:rPr lang="ru-RU" sz="4400" b="1" cap="all" dirty="0">
                <a:ln w="3175" cmpd="sng">
                  <a:noFill/>
                </a:ln>
                <a:solidFill>
                  <a:prstClr val="white"/>
                </a:solidFill>
                <a:ea typeface="+mj-ea"/>
                <a:cs typeface="+mj-cs"/>
              </a:rPr>
              <a:t>Проверь себя</a:t>
            </a:r>
            <a:endParaRPr lang="ru-RU" sz="4400" dirty="0"/>
          </a:p>
        </p:txBody>
      </p:sp>
    </p:spTree>
    <p:extLst>
      <p:ext uri="{BB962C8B-B14F-4D97-AF65-F5344CB8AC3E}">
        <p14:creationId xmlns:p14="http://schemas.microsoft.com/office/powerpoint/2010/main" val="2295907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5372" y="344531"/>
            <a:ext cx="10377714" cy="1507067"/>
          </a:xfrm>
        </p:spPr>
        <p:txBody>
          <a:bodyPr/>
          <a:lstStyle/>
          <a:p>
            <a:pPr algn="ctr"/>
            <a:r>
              <a:rPr lang="ru-RU" b="1" dirty="0" smtClean="0"/>
              <a:t>Конструирование предложений</a:t>
            </a:r>
            <a:endParaRPr lang="ru-RU" b="1" dirty="0"/>
          </a:p>
        </p:txBody>
      </p:sp>
      <p:sp>
        <p:nvSpPr>
          <p:cNvPr id="3" name="Объект 2"/>
          <p:cNvSpPr>
            <a:spLocks noGrp="1"/>
          </p:cNvSpPr>
          <p:nvPr>
            <p:ph idx="1"/>
          </p:nvPr>
        </p:nvSpPr>
        <p:spPr>
          <a:xfrm>
            <a:off x="341194" y="2224585"/>
            <a:ext cx="11546006" cy="4412698"/>
          </a:xfrm>
        </p:spPr>
        <p:txBody>
          <a:bodyPr>
            <a:normAutofit fontScale="92500"/>
          </a:bodyPr>
          <a:lstStyle/>
          <a:p>
            <a:pPr marL="0" indent="0">
              <a:buNone/>
            </a:pPr>
            <a:r>
              <a:rPr lang="ru-RU" sz="2800" b="1" dirty="0" smtClean="0">
                <a:solidFill>
                  <a:schemeClr val="tx1"/>
                </a:solidFill>
              </a:rPr>
              <a:t>Задание</a:t>
            </a:r>
            <a:r>
              <a:rPr lang="ru-RU" sz="2800" dirty="0" smtClean="0">
                <a:solidFill>
                  <a:schemeClr val="bg1"/>
                </a:solidFill>
              </a:rPr>
              <a:t>: составьте </a:t>
            </a:r>
            <a:r>
              <a:rPr lang="ru-RU" sz="2800" dirty="0">
                <a:solidFill>
                  <a:schemeClr val="bg1"/>
                </a:solidFill>
              </a:rPr>
              <a:t>предложение таким образом, чтобы  «найти место» всем словам </a:t>
            </a:r>
            <a:r>
              <a:rPr lang="ru-RU" sz="2800" dirty="0" smtClean="0">
                <a:solidFill>
                  <a:schemeClr val="bg1"/>
                </a:solidFill>
              </a:rPr>
              <a:t>, включив в него причастный </a:t>
            </a:r>
            <a:r>
              <a:rPr lang="ru-RU" sz="2800" dirty="0">
                <a:solidFill>
                  <a:schemeClr val="bg1"/>
                </a:solidFill>
              </a:rPr>
              <a:t>оборот.</a:t>
            </a:r>
            <a:r>
              <a:rPr lang="ru-RU" sz="2800" dirty="0" smtClean="0">
                <a:solidFill>
                  <a:schemeClr val="bg1"/>
                </a:solidFill>
              </a:rPr>
              <a:t/>
            </a:r>
            <a:br>
              <a:rPr lang="ru-RU" sz="2800" dirty="0" smtClean="0">
                <a:solidFill>
                  <a:schemeClr val="bg1"/>
                </a:solidFill>
              </a:rPr>
            </a:br>
            <a:r>
              <a:rPr lang="ru-RU" sz="2800" dirty="0" smtClean="0">
                <a:solidFill>
                  <a:schemeClr val="bg1"/>
                </a:solidFill>
              </a:rPr>
              <a:t/>
            </a:r>
            <a:br>
              <a:rPr lang="ru-RU" sz="2800" dirty="0" smtClean="0">
                <a:solidFill>
                  <a:schemeClr val="bg1"/>
                </a:solidFill>
              </a:rPr>
            </a:br>
            <a:r>
              <a:rPr lang="ru-RU" sz="2800" dirty="0" smtClean="0">
                <a:solidFill>
                  <a:schemeClr val="bg1"/>
                </a:solidFill>
              </a:rPr>
              <a:t/>
            </a:r>
            <a:br>
              <a:rPr lang="ru-RU" sz="2800" dirty="0" smtClean="0">
                <a:solidFill>
                  <a:schemeClr val="bg1"/>
                </a:solidFill>
              </a:rPr>
            </a:br>
            <a:r>
              <a:rPr lang="ru-RU" sz="2800" dirty="0" smtClean="0">
                <a:solidFill>
                  <a:schemeClr val="bg1"/>
                </a:solidFill>
              </a:rPr>
              <a:t>География </a:t>
            </a:r>
            <a:r>
              <a:rPr lang="ru-RU" sz="2800" dirty="0">
                <a:solidFill>
                  <a:schemeClr val="bg1"/>
                </a:solidFill>
              </a:rPr>
              <a:t>,наука, путь, романтика, ведение, хозяйство , </a:t>
            </a:r>
            <a:r>
              <a:rPr lang="ru-RU" sz="2800" dirty="0" smtClean="0">
                <a:solidFill>
                  <a:schemeClr val="bg1"/>
                </a:solidFill>
              </a:rPr>
              <a:t>Земля </a:t>
            </a:r>
          </a:p>
          <a:p>
            <a:pPr marL="0" indent="0">
              <a:buNone/>
            </a:pPr>
            <a:r>
              <a:rPr lang="ru-RU" sz="2800" dirty="0" smtClean="0">
                <a:solidFill>
                  <a:schemeClr val="bg1"/>
                </a:solidFill>
              </a:rPr>
              <a:t>домашний</a:t>
            </a:r>
            <a:br>
              <a:rPr lang="ru-RU" sz="2800" dirty="0" smtClean="0">
                <a:solidFill>
                  <a:schemeClr val="bg1"/>
                </a:solidFill>
              </a:rPr>
            </a:br>
            <a:r>
              <a:rPr lang="ru-RU" sz="2800" dirty="0" smtClean="0">
                <a:solidFill>
                  <a:schemeClr val="bg1"/>
                </a:solidFill>
              </a:rPr>
              <a:t>прошедший</a:t>
            </a:r>
            <a:br>
              <a:rPr lang="ru-RU" sz="2800" dirty="0" smtClean="0">
                <a:solidFill>
                  <a:schemeClr val="bg1"/>
                </a:solidFill>
              </a:rPr>
            </a:br>
            <a:r>
              <a:rPr lang="ru-RU" sz="2800" dirty="0" smtClean="0">
                <a:solidFill>
                  <a:schemeClr val="bg1"/>
                </a:solidFill>
              </a:rPr>
              <a:t>неведомый</a:t>
            </a:r>
            <a:br>
              <a:rPr lang="ru-RU" sz="2800" dirty="0" smtClean="0">
                <a:solidFill>
                  <a:schemeClr val="bg1"/>
                </a:solidFill>
              </a:rPr>
            </a:br>
            <a:r>
              <a:rPr lang="ru-RU" sz="2800" dirty="0" smtClean="0">
                <a:solidFill>
                  <a:schemeClr val="bg1"/>
                </a:solidFill>
              </a:rPr>
              <a:t>это </a:t>
            </a:r>
            <a:r>
              <a:rPr lang="ru-RU" sz="2800" dirty="0">
                <a:solidFill>
                  <a:schemeClr val="bg1"/>
                </a:solidFill>
              </a:rPr>
              <a:t>, от , </a:t>
            </a:r>
            <a:r>
              <a:rPr lang="ru-RU" sz="2800" dirty="0" smtClean="0">
                <a:solidFill>
                  <a:schemeClr val="bg1"/>
                </a:solidFill>
              </a:rPr>
              <a:t>до</a:t>
            </a:r>
            <a:endParaRPr lang="ru-RU" sz="2800" dirty="0">
              <a:solidFill>
                <a:schemeClr val="bg1"/>
              </a:solidFill>
            </a:endParaRPr>
          </a:p>
          <a:p>
            <a:pPr marL="0" indent="0">
              <a:buNone/>
            </a:pPr>
            <a:endParaRPr lang="ru-RU" sz="2800" dirty="0">
              <a:solidFill>
                <a:schemeClr val="bg1"/>
              </a:solidFill>
            </a:endParaRPr>
          </a:p>
          <a:p>
            <a:pPr marL="0" indent="0">
              <a:buNone/>
            </a:pPr>
            <a:endParaRPr lang="ru-RU" dirty="0"/>
          </a:p>
          <a:p>
            <a:pPr marL="0" indent="0">
              <a:buNone/>
            </a:pPr>
            <a:endParaRPr lang="ru-RU" dirty="0"/>
          </a:p>
        </p:txBody>
      </p:sp>
    </p:spTree>
    <p:extLst>
      <p:ext uri="{BB962C8B-B14F-4D97-AF65-F5344CB8AC3E}">
        <p14:creationId xmlns:p14="http://schemas.microsoft.com/office/powerpoint/2010/main" val="2757013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16271" y="166170"/>
            <a:ext cx="8534400" cy="1062130"/>
          </a:xfrm>
        </p:spPr>
        <p:txBody>
          <a:bodyPr/>
          <a:lstStyle/>
          <a:p>
            <a:pPr algn="ctr"/>
            <a:r>
              <a:rPr lang="ru-RU" b="1" dirty="0" smtClean="0"/>
              <a:t>Ответ</a:t>
            </a:r>
            <a:endParaRPr lang="ru-RU" b="1" dirty="0"/>
          </a:p>
        </p:txBody>
      </p:sp>
      <p:sp>
        <p:nvSpPr>
          <p:cNvPr id="3" name="Объект 2"/>
          <p:cNvSpPr>
            <a:spLocks noGrp="1"/>
          </p:cNvSpPr>
          <p:nvPr>
            <p:ph idx="1"/>
          </p:nvPr>
        </p:nvSpPr>
        <p:spPr>
          <a:xfrm>
            <a:off x="914400" y="1214651"/>
            <a:ext cx="10153934" cy="4189862"/>
          </a:xfrm>
        </p:spPr>
        <p:txBody>
          <a:bodyPr/>
          <a:lstStyle/>
          <a:p>
            <a:pPr marL="0" indent="0">
              <a:buNone/>
            </a:pPr>
            <a:r>
              <a:rPr lang="ru-RU" sz="3600" u="sng" dirty="0">
                <a:solidFill>
                  <a:schemeClr val="tx1"/>
                </a:solidFill>
              </a:rPr>
              <a:t>География </a:t>
            </a:r>
            <a:r>
              <a:rPr lang="ru-RU" sz="3600" dirty="0">
                <a:solidFill>
                  <a:schemeClr val="bg1"/>
                </a:solidFill>
              </a:rPr>
              <a:t>- это наука, прошедшая путь от романтики неведомого до ведения домашнего хозяйства Земли.</a:t>
            </a:r>
          </a:p>
          <a:p>
            <a:pPr marL="0" indent="0">
              <a:buNone/>
            </a:pPr>
            <a:endParaRPr lang="ru-RU" dirty="0"/>
          </a:p>
        </p:txBody>
      </p:sp>
    </p:spTree>
    <p:extLst>
      <p:ext uri="{BB962C8B-B14F-4D97-AF65-F5344CB8AC3E}">
        <p14:creationId xmlns:p14="http://schemas.microsoft.com/office/powerpoint/2010/main" val="895347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0372" y="270174"/>
            <a:ext cx="8534400" cy="1507067"/>
          </a:xfrm>
        </p:spPr>
        <p:txBody>
          <a:bodyPr/>
          <a:lstStyle/>
          <a:p>
            <a:pPr algn="ctr"/>
            <a:r>
              <a:rPr lang="ru-RU" b="1" dirty="0"/>
              <a:t>Из истории русского языка</a:t>
            </a:r>
            <a:br>
              <a:rPr lang="ru-RU" b="1" dirty="0"/>
            </a:br>
            <a:endParaRPr lang="ru-RU" dirty="0"/>
          </a:p>
        </p:txBody>
      </p:sp>
      <p:sp>
        <p:nvSpPr>
          <p:cNvPr id="3" name="Объект 2"/>
          <p:cNvSpPr>
            <a:spLocks noGrp="1"/>
          </p:cNvSpPr>
          <p:nvPr>
            <p:ph idx="1"/>
          </p:nvPr>
        </p:nvSpPr>
        <p:spPr>
          <a:xfrm>
            <a:off x="1064524" y="1446662"/>
            <a:ext cx="10358651" cy="4913195"/>
          </a:xfrm>
        </p:spPr>
        <p:txBody>
          <a:bodyPr>
            <a:normAutofit fontScale="70000" lnSpcReduction="20000"/>
          </a:bodyPr>
          <a:lstStyle/>
          <a:p>
            <a:pPr marL="0" indent="0">
              <a:buNone/>
            </a:pPr>
            <a:r>
              <a:rPr lang="ru-RU" sz="3600" dirty="0" smtClean="0">
                <a:solidFill>
                  <a:schemeClr val="bg1"/>
                </a:solidFill>
              </a:rPr>
              <a:t>Мы шли по дорожкам, покрытым упадшими жёлтыми листьями</a:t>
            </a:r>
          </a:p>
          <a:p>
            <a:pPr marL="0" indent="0" algn="r">
              <a:buNone/>
            </a:pPr>
            <a:r>
              <a:rPr lang="ru-RU" sz="3600" dirty="0" smtClean="0">
                <a:solidFill>
                  <a:schemeClr val="bg1"/>
                </a:solidFill>
              </a:rPr>
              <a:t>И. Тургенев</a:t>
            </a:r>
          </a:p>
          <a:p>
            <a:pPr marL="0" indent="0">
              <a:buNone/>
            </a:pPr>
            <a:endParaRPr lang="ru-RU" sz="3600" dirty="0">
              <a:solidFill>
                <a:schemeClr val="bg1"/>
              </a:solidFill>
            </a:endParaRPr>
          </a:p>
          <a:p>
            <a:pPr marL="0" indent="0">
              <a:buNone/>
            </a:pPr>
            <a:r>
              <a:rPr lang="ru-RU" sz="3600" dirty="0" smtClean="0">
                <a:solidFill>
                  <a:schemeClr val="bg1"/>
                </a:solidFill>
              </a:rPr>
              <a:t>Я всё больше читал книги, </a:t>
            </a:r>
            <a:r>
              <a:rPr lang="ru-RU" sz="3600" dirty="0" err="1" smtClean="0">
                <a:solidFill>
                  <a:schemeClr val="bg1"/>
                </a:solidFill>
              </a:rPr>
              <a:t>братые</a:t>
            </a:r>
            <a:r>
              <a:rPr lang="ru-RU" sz="3600" dirty="0" smtClean="0">
                <a:solidFill>
                  <a:schemeClr val="bg1"/>
                </a:solidFill>
              </a:rPr>
              <a:t> у Крашенинникова.</a:t>
            </a:r>
          </a:p>
          <a:p>
            <a:pPr marL="0" indent="0" algn="r">
              <a:buNone/>
            </a:pPr>
            <a:r>
              <a:rPr lang="ru-RU" sz="3600" dirty="0" smtClean="0">
                <a:solidFill>
                  <a:schemeClr val="bg1"/>
                </a:solidFill>
              </a:rPr>
              <a:t>Н. Чернышевский</a:t>
            </a:r>
          </a:p>
          <a:p>
            <a:pPr marL="0" indent="0">
              <a:buNone/>
            </a:pPr>
            <a:r>
              <a:rPr lang="ru-RU" sz="3600" dirty="0" smtClean="0">
                <a:solidFill>
                  <a:schemeClr val="bg1"/>
                </a:solidFill>
              </a:rPr>
              <a:t>Он внёс вчера </a:t>
            </a:r>
            <a:r>
              <a:rPr lang="ru-RU" sz="3600" dirty="0" err="1" smtClean="0">
                <a:solidFill>
                  <a:schemeClr val="bg1"/>
                </a:solidFill>
              </a:rPr>
              <a:t>наколонные</a:t>
            </a:r>
            <a:r>
              <a:rPr lang="ru-RU" sz="3600" dirty="0" smtClean="0">
                <a:solidFill>
                  <a:schemeClr val="bg1"/>
                </a:solidFill>
              </a:rPr>
              <a:t> дрова и затопил печку.</a:t>
            </a:r>
          </a:p>
          <a:p>
            <a:pPr marL="0" indent="0" algn="r">
              <a:buNone/>
            </a:pPr>
            <a:r>
              <a:rPr lang="ru-RU" sz="3600" dirty="0" smtClean="0">
                <a:solidFill>
                  <a:schemeClr val="bg1"/>
                </a:solidFill>
              </a:rPr>
              <a:t>Л. Толстой</a:t>
            </a:r>
          </a:p>
          <a:p>
            <a:pPr marL="0" indent="0">
              <a:buNone/>
            </a:pPr>
            <a:r>
              <a:rPr lang="ru-RU" sz="3600" dirty="0" smtClean="0">
                <a:solidFill>
                  <a:schemeClr val="bg1"/>
                </a:solidFill>
              </a:rPr>
              <a:t>Большая щука была совершенно здорова и даже не </a:t>
            </a:r>
            <a:r>
              <a:rPr lang="ru-RU" sz="3600" dirty="0" err="1" smtClean="0">
                <a:solidFill>
                  <a:schemeClr val="bg1"/>
                </a:solidFill>
              </a:rPr>
              <a:t>оцараплена</a:t>
            </a:r>
            <a:r>
              <a:rPr lang="ru-RU" sz="3600" dirty="0" smtClean="0">
                <a:solidFill>
                  <a:schemeClr val="bg1"/>
                </a:solidFill>
              </a:rPr>
              <a:t>.</a:t>
            </a:r>
          </a:p>
          <a:p>
            <a:pPr marL="0" indent="0" algn="r">
              <a:buNone/>
            </a:pPr>
            <a:r>
              <a:rPr lang="ru-RU" sz="3600" dirty="0" smtClean="0">
                <a:solidFill>
                  <a:schemeClr val="bg1"/>
                </a:solidFill>
              </a:rPr>
              <a:t>С. Аксаков</a:t>
            </a:r>
            <a:endParaRPr lang="ru-RU" sz="3600" dirty="0">
              <a:solidFill>
                <a:schemeClr val="bg1"/>
              </a:solidFill>
            </a:endParaRPr>
          </a:p>
        </p:txBody>
      </p:sp>
    </p:spTree>
    <p:extLst>
      <p:ext uri="{BB962C8B-B14F-4D97-AF65-F5344CB8AC3E}">
        <p14:creationId xmlns:p14="http://schemas.microsoft.com/office/powerpoint/2010/main" val="2569666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Сектор">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362</TotalTime>
  <Words>549</Words>
  <Application>Microsoft Office PowerPoint</Application>
  <PresentationFormat>Произвольный</PresentationFormat>
  <Paragraphs>69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Сектор</vt:lpstr>
      <vt:lpstr>Употребление причастий в речи</vt:lpstr>
      <vt:lpstr>Слова, озаряющие душу</vt:lpstr>
      <vt:lpstr>Вставьте в текст пропущенные причастные обороты</vt:lpstr>
      <vt:lpstr>С этого лета я навсегда и всем сердцем привязался к Средней России. Я не знаю страны, обладающей такой огромной лирической силой, как средняя полоса России. Величину этой любви трудно измерить. Каждый знает это по себе. Любишь каждую травинку, поникшую от росы, согретую солнцем, каждую кружку воды из летнего колодца, каждое деревце над озером, трепещущее в безветрии листьями, каждый крик петуха, каждое облако, плывущее по бледному и высо­кому небу. </vt:lpstr>
      <vt:lpstr>Что- то не так</vt:lpstr>
      <vt:lpstr>1. Появившиеся почки на деревьях говорили о настоящей весне.  2. Ребята, увидевшие красоты озёр Карелии, надолго запомнят их.  3. Рассказ И.Тургенева “Муму” вскрывает всю глубину социального неравенства, господствовавшего во времена крепостного права.  4. Работа, выполняемая учениками, оказалась несложной.  </vt:lpstr>
      <vt:lpstr>Конструирование предложений</vt:lpstr>
      <vt:lpstr>Ответ</vt:lpstr>
      <vt:lpstr>Из истории русского языка </vt:lpstr>
      <vt:lpstr>Ответы</vt:lpstr>
      <vt:lpstr>Синтаксические синонимы</vt:lpstr>
      <vt:lpstr>Дать определение, используя причастия и причастные обороты.</vt:lpstr>
      <vt:lpstr>Дать определение, используя причастия и причастные обороты.</vt:lpstr>
      <vt:lpstr>Замените  данные  словосочетания синонимичными, в которых причастия были бы употреблены в переносном значении.</vt:lpstr>
      <vt:lpstr>Рекомендации по правильному употреблению причастий и причастных оборотов.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Употребление причастий в речи.</dc:title>
  <dc:creator>валерия</dc:creator>
  <cp:lastModifiedBy>User17</cp:lastModifiedBy>
  <cp:revision>43</cp:revision>
  <dcterms:created xsi:type="dcterms:W3CDTF">2016-01-23T14:17:47Z</dcterms:created>
  <dcterms:modified xsi:type="dcterms:W3CDTF">2016-01-28T04:44:32Z</dcterms:modified>
</cp:coreProperties>
</file>