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4" r:id="rId6"/>
    <p:sldId id="260" r:id="rId7"/>
    <p:sldId id="261" r:id="rId8"/>
    <p:sldId id="262" r:id="rId9"/>
    <p:sldId id="263" r:id="rId10"/>
    <p:sldId id="264" r:id="rId11"/>
    <p:sldId id="268" r:id="rId12"/>
    <p:sldId id="269" r:id="rId13"/>
    <p:sldId id="271" r:id="rId14"/>
    <p:sldId id="273" r:id="rId15"/>
    <p:sldId id="272" r:id="rId16"/>
    <p:sldId id="265" r:id="rId17"/>
    <p:sldId id="267" r:id="rId18"/>
    <p:sldId id="266" r:id="rId19"/>
    <p:sldId id="275" r:id="rId20"/>
    <p:sldId id="276" r:id="rId21"/>
    <p:sldId id="277" r:id="rId22"/>
    <p:sldId id="278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03C2B-6F89-4310-82E3-D899992F61B4}" type="datetimeFigureOut">
              <a:rPr lang="ru-RU" smtClean="0"/>
              <a:pPr/>
              <a:t>11.09.2016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52C69-A382-4033-A761-E85033C3E9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03C2B-6F89-4310-82E3-D899992F61B4}" type="datetimeFigureOut">
              <a:rPr lang="ru-RU" smtClean="0"/>
              <a:pPr/>
              <a:t>11.09.2016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52C69-A382-4033-A761-E85033C3E9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03C2B-6F89-4310-82E3-D899992F61B4}" type="datetimeFigureOut">
              <a:rPr lang="ru-RU" smtClean="0"/>
              <a:pPr/>
              <a:t>11.09.2016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52C69-A382-4033-A761-E85033C3E9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03C2B-6F89-4310-82E3-D899992F61B4}" type="datetimeFigureOut">
              <a:rPr lang="ru-RU" smtClean="0"/>
              <a:pPr/>
              <a:t>11.09.2016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52C69-A382-4033-A761-E85033C3E9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03C2B-6F89-4310-82E3-D899992F61B4}" type="datetimeFigureOut">
              <a:rPr lang="ru-RU" smtClean="0"/>
              <a:pPr/>
              <a:t>11.09.2016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52C69-A382-4033-A761-E85033C3E9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03C2B-6F89-4310-82E3-D899992F61B4}" type="datetimeFigureOut">
              <a:rPr lang="ru-RU" smtClean="0"/>
              <a:pPr/>
              <a:t>11.09.2016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52C69-A382-4033-A761-E85033C3E9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03C2B-6F89-4310-82E3-D899992F61B4}" type="datetimeFigureOut">
              <a:rPr lang="ru-RU" smtClean="0"/>
              <a:pPr/>
              <a:t>11.09.2016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52C69-A382-4033-A761-E85033C3E9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03C2B-6F89-4310-82E3-D899992F61B4}" type="datetimeFigureOut">
              <a:rPr lang="ru-RU" smtClean="0"/>
              <a:pPr/>
              <a:t>11.09.2016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52C69-A382-4033-A761-E85033C3E9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03C2B-6F89-4310-82E3-D899992F61B4}" type="datetimeFigureOut">
              <a:rPr lang="ru-RU" smtClean="0"/>
              <a:pPr/>
              <a:t>11.09.2016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52C69-A382-4033-A761-E85033C3E9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03C2B-6F89-4310-82E3-D899992F61B4}" type="datetimeFigureOut">
              <a:rPr lang="ru-RU" smtClean="0"/>
              <a:pPr/>
              <a:t>11.09.2016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52C69-A382-4033-A761-E85033C3E9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03C2B-6F89-4310-82E3-D899992F61B4}" type="datetimeFigureOut">
              <a:rPr lang="ru-RU" smtClean="0"/>
              <a:pPr/>
              <a:t>11.09.2016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52C69-A382-4033-A761-E85033C3E9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403C2B-6F89-4310-82E3-D899992F61B4}" type="datetimeFigureOut">
              <a:rPr lang="ru-RU" smtClean="0"/>
              <a:pPr/>
              <a:t>11.09.2016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B52C69-A382-4033-A761-E85033C3E91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322491336bl.jpeg"/>
          <p:cNvPicPr>
            <a:picLocks noChangeAspect="1"/>
          </p:cNvPicPr>
          <p:nvPr/>
        </p:nvPicPr>
        <p:blipFill>
          <a:blip r:embed="rId2" cstate="print">
            <a:lum bright="40000"/>
          </a:blip>
          <a:stretch>
            <a:fillRect/>
          </a:stretch>
        </p:blipFill>
        <p:spPr>
          <a:xfrm>
            <a:off x="309842" y="188640"/>
            <a:ext cx="8510629" cy="647031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404664"/>
            <a:ext cx="7772400" cy="1755626"/>
          </a:xfrm>
        </p:spPr>
        <p:txBody>
          <a:bodyPr/>
          <a:lstStyle/>
          <a:p>
            <a:r>
              <a:rPr lang="ru-RU" b="1" dirty="0" smtClean="0"/>
              <a:t>Проект на тему</a:t>
            </a:r>
            <a:r>
              <a:rPr lang="en-US" b="1" dirty="0" smtClean="0"/>
              <a:t>:</a:t>
            </a:r>
            <a:br>
              <a:rPr lang="en-US" b="1" dirty="0" smtClean="0"/>
            </a:br>
            <a:r>
              <a:rPr lang="ru-RU" b="1" dirty="0" smtClean="0"/>
              <a:t>«Орфограммы на фантиках»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55776" y="4077072"/>
            <a:ext cx="6400800" cy="1752600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Ученики 2 «В» класса 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Смирнова Наталья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Кузнецов Максим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Руководитель</a:t>
            </a:r>
            <a:r>
              <a:rPr lang="en-US" b="1" dirty="0" smtClean="0">
                <a:solidFill>
                  <a:schemeClr val="tx1"/>
                </a:solidFill>
              </a:rPr>
              <a:t>: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Палачева</a:t>
            </a:r>
            <a:r>
              <a:rPr lang="ru-RU" b="1" dirty="0" smtClean="0">
                <a:solidFill>
                  <a:schemeClr val="tx1"/>
                </a:solidFill>
              </a:rPr>
              <a:t> О. </a:t>
            </a:r>
            <a:r>
              <a:rPr lang="ru-RU" b="1" smtClean="0">
                <a:solidFill>
                  <a:schemeClr val="tx1"/>
                </a:solidFill>
              </a:rPr>
              <a:t>М.</a:t>
            </a:r>
            <a:endParaRPr lang="ru-RU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Безударная гласная в корне слова</a:t>
            </a:r>
            <a:endParaRPr lang="ru-RU" dirty="0"/>
          </a:p>
        </p:txBody>
      </p:sp>
      <p:pic>
        <p:nvPicPr>
          <p:cNvPr id="4" name="Содержимое 3" descr="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20471"/>
          <a:stretch>
            <a:fillRect/>
          </a:stretch>
        </p:blipFill>
        <p:spPr>
          <a:xfrm>
            <a:off x="755576" y="1196752"/>
            <a:ext cx="7272832" cy="5415920"/>
          </a:xfrm>
        </p:spPr>
      </p:pic>
      <p:sp>
        <p:nvSpPr>
          <p:cNvPr id="5" name="Полилиния 4"/>
          <p:cNvSpPr/>
          <p:nvPr/>
        </p:nvSpPr>
        <p:spPr>
          <a:xfrm>
            <a:off x="5110385" y="5086172"/>
            <a:ext cx="737787" cy="468594"/>
          </a:xfrm>
          <a:custGeom>
            <a:avLst/>
            <a:gdLst>
              <a:gd name="connsiteX0" fmla="*/ 0 w 737787"/>
              <a:gd name="connsiteY0" fmla="*/ 468594 h 468594"/>
              <a:gd name="connsiteX1" fmla="*/ 162370 w 737787"/>
              <a:gd name="connsiteY1" fmla="*/ 49850 h 468594"/>
              <a:gd name="connsiteX2" fmla="*/ 658026 w 737787"/>
              <a:gd name="connsiteY2" fmla="*/ 169492 h 468594"/>
              <a:gd name="connsiteX3" fmla="*/ 640935 w 737787"/>
              <a:gd name="connsiteY3" fmla="*/ 169492 h 468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7787" h="468594">
                <a:moveTo>
                  <a:pt x="0" y="468594"/>
                </a:moveTo>
                <a:cubicBezTo>
                  <a:pt x="26349" y="284147"/>
                  <a:pt x="52699" y="99700"/>
                  <a:pt x="162370" y="49850"/>
                </a:cubicBezTo>
                <a:cubicBezTo>
                  <a:pt x="272041" y="0"/>
                  <a:pt x="578265" y="149552"/>
                  <a:pt x="658026" y="169492"/>
                </a:cubicBezTo>
                <a:cubicBezTo>
                  <a:pt x="737787" y="189432"/>
                  <a:pt x="689361" y="179462"/>
                  <a:pt x="640935" y="169492"/>
                </a:cubicBezTo>
              </a:path>
            </a:pathLst>
          </a:cu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H="1">
            <a:off x="5868144" y="5013176"/>
            <a:ext cx="72008" cy="21602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V="1">
            <a:off x="5292080" y="5733256"/>
            <a:ext cx="216024" cy="7200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6" name="Содержимое 5" descr="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296652"/>
            <a:ext cx="8304923" cy="6228692"/>
          </a:xfrm>
        </p:spPr>
      </p:pic>
      <p:sp>
        <p:nvSpPr>
          <p:cNvPr id="4" name="Полилиния 3"/>
          <p:cNvSpPr/>
          <p:nvPr/>
        </p:nvSpPr>
        <p:spPr>
          <a:xfrm>
            <a:off x="3845607" y="1937046"/>
            <a:ext cx="1039739" cy="371743"/>
          </a:xfrm>
          <a:custGeom>
            <a:avLst/>
            <a:gdLst>
              <a:gd name="connsiteX0" fmla="*/ 0 w 1039739"/>
              <a:gd name="connsiteY0" fmla="*/ 310498 h 371743"/>
              <a:gd name="connsiteX1" fmla="*/ 521294 w 1039739"/>
              <a:gd name="connsiteY1" fmla="*/ 2849 h 371743"/>
              <a:gd name="connsiteX2" fmla="*/ 974221 w 1039739"/>
              <a:gd name="connsiteY2" fmla="*/ 327590 h 371743"/>
              <a:gd name="connsiteX3" fmla="*/ 914400 w 1039739"/>
              <a:gd name="connsiteY3" fmla="*/ 267769 h 37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9739" h="371743">
                <a:moveTo>
                  <a:pt x="0" y="310498"/>
                </a:moveTo>
                <a:cubicBezTo>
                  <a:pt x="179462" y="155249"/>
                  <a:pt x="358924" y="0"/>
                  <a:pt x="521294" y="2849"/>
                </a:cubicBezTo>
                <a:cubicBezTo>
                  <a:pt x="683664" y="5698"/>
                  <a:pt x="908703" y="283437"/>
                  <a:pt x="974221" y="327590"/>
                </a:cubicBezTo>
                <a:cubicBezTo>
                  <a:pt x="1039739" y="371743"/>
                  <a:pt x="977069" y="319756"/>
                  <a:pt x="914400" y="267769"/>
                </a:cubicBezTo>
              </a:path>
            </a:pathLst>
          </a:cu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H="1">
            <a:off x="5436096" y="2060848"/>
            <a:ext cx="72008" cy="21602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4211960" y="2708920"/>
            <a:ext cx="28803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88640"/>
            <a:ext cx="8667808" cy="6500856"/>
          </a:xfrm>
        </p:spPr>
      </p:pic>
      <p:sp>
        <p:nvSpPr>
          <p:cNvPr id="5" name="Полилиния 4"/>
          <p:cNvSpPr/>
          <p:nvPr/>
        </p:nvSpPr>
        <p:spPr>
          <a:xfrm>
            <a:off x="4101981" y="1797465"/>
            <a:ext cx="830366" cy="432987"/>
          </a:xfrm>
          <a:custGeom>
            <a:avLst/>
            <a:gdLst>
              <a:gd name="connsiteX0" fmla="*/ 0 w 830366"/>
              <a:gd name="connsiteY0" fmla="*/ 432987 h 432987"/>
              <a:gd name="connsiteX1" fmla="*/ 230737 w 830366"/>
              <a:gd name="connsiteY1" fmla="*/ 22789 h 432987"/>
              <a:gd name="connsiteX2" fmla="*/ 752030 w 830366"/>
              <a:gd name="connsiteY2" fmla="*/ 296255 h 432987"/>
              <a:gd name="connsiteX3" fmla="*/ 700755 w 830366"/>
              <a:gd name="connsiteY3" fmla="*/ 279163 h 432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0366" h="432987">
                <a:moveTo>
                  <a:pt x="0" y="432987"/>
                </a:moveTo>
                <a:cubicBezTo>
                  <a:pt x="52699" y="239282"/>
                  <a:pt x="105399" y="45578"/>
                  <a:pt x="230737" y="22789"/>
                </a:cubicBezTo>
                <a:cubicBezTo>
                  <a:pt x="356075" y="0"/>
                  <a:pt x="673694" y="253526"/>
                  <a:pt x="752030" y="296255"/>
                </a:cubicBezTo>
                <a:cubicBezTo>
                  <a:pt x="830366" y="338984"/>
                  <a:pt x="765560" y="309073"/>
                  <a:pt x="700755" y="279163"/>
                </a:cubicBez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5004048" y="1772816"/>
            <a:ext cx="0" cy="21602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V="1">
            <a:off x="4427984" y="2492896"/>
            <a:ext cx="72008" cy="7200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644008" y="2420888"/>
            <a:ext cx="7200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Правописание согласного в корне слова</a:t>
            </a:r>
            <a:endParaRPr lang="ru-RU" dirty="0"/>
          </a:p>
        </p:txBody>
      </p:sp>
      <p:pic>
        <p:nvPicPr>
          <p:cNvPr id="4" name="Содержимое 3" descr="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3" y="1484784"/>
            <a:ext cx="6843604" cy="5132703"/>
          </a:xfrm>
        </p:spPr>
      </p:pic>
      <p:sp>
        <p:nvSpPr>
          <p:cNvPr id="5" name="Полилиния 4"/>
          <p:cNvSpPr/>
          <p:nvPr/>
        </p:nvSpPr>
        <p:spPr>
          <a:xfrm>
            <a:off x="3725966" y="3874093"/>
            <a:ext cx="717847" cy="321892"/>
          </a:xfrm>
          <a:custGeom>
            <a:avLst/>
            <a:gdLst>
              <a:gd name="connsiteX0" fmla="*/ 0 w 717847"/>
              <a:gd name="connsiteY0" fmla="*/ 321892 h 321892"/>
              <a:gd name="connsiteX1" fmla="*/ 376015 w 717847"/>
              <a:gd name="connsiteY1" fmla="*/ 14243 h 321892"/>
              <a:gd name="connsiteX2" fmla="*/ 717847 w 717847"/>
              <a:gd name="connsiteY2" fmla="*/ 236434 h 321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7847" h="321892">
                <a:moveTo>
                  <a:pt x="0" y="321892"/>
                </a:moveTo>
                <a:cubicBezTo>
                  <a:pt x="128187" y="175189"/>
                  <a:pt x="256374" y="28486"/>
                  <a:pt x="376015" y="14243"/>
                </a:cubicBezTo>
                <a:cubicBezTo>
                  <a:pt x="495656" y="0"/>
                  <a:pt x="606751" y="118217"/>
                  <a:pt x="717847" y="236434"/>
                </a:cubicBez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283968" y="4365104"/>
            <a:ext cx="21602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3643" y="314654"/>
            <a:ext cx="8554821" cy="6416116"/>
          </a:xfrm>
        </p:spPr>
      </p:pic>
      <p:sp>
        <p:nvSpPr>
          <p:cNvPr id="5" name="Полилиния 4"/>
          <p:cNvSpPr/>
          <p:nvPr/>
        </p:nvSpPr>
        <p:spPr>
          <a:xfrm>
            <a:off x="3110669" y="1968382"/>
            <a:ext cx="2219058" cy="672269"/>
          </a:xfrm>
          <a:custGeom>
            <a:avLst/>
            <a:gdLst>
              <a:gd name="connsiteX0" fmla="*/ 0 w 2219058"/>
              <a:gd name="connsiteY0" fmla="*/ 552627 h 672269"/>
              <a:gd name="connsiteX1" fmla="*/ 905854 w 2219058"/>
              <a:gd name="connsiteY1" fmla="*/ 5697 h 672269"/>
              <a:gd name="connsiteX2" fmla="*/ 2050991 w 2219058"/>
              <a:gd name="connsiteY2" fmla="*/ 586811 h 672269"/>
              <a:gd name="connsiteX3" fmla="*/ 1914258 w 2219058"/>
              <a:gd name="connsiteY3" fmla="*/ 518444 h 672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19058" h="672269">
                <a:moveTo>
                  <a:pt x="0" y="552627"/>
                </a:moveTo>
                <a:cubicBezTo>
                  <a:pt x="282011" y="276313"/>
                  <a:pt x="564022" y="0"/>
                  <a:pt x="905854" y="5697"/>
                </a:cubicBezTo>
                <a:cubicBezTo>
                  <a:pt x="1247686" y="11394"/>
                  <a:pt x="1882924" y="501353"/>
                  <a:pt x="2050991" y="586811"/>
                </a:cubicBezTo>
                <a:cubicBezTo>
                  <a:pt x="2219058" y="672269"/>
                  <a:pt x="2066658" y="595356"/>
                  <a:pt x="1914258" y="518444"/>
                </a:cubicBez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V="1">
            <a:off x="4860032" y="3140968"/>
            <a:ext cx="432048" cy="14401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Непроизносимый согласный в корне слова</a:t>
            </a:r>
            <a:endParaRPr lang="ru-RU" dirty="0"/>
          </a:p>
        </p:txBody>
      </p:sp>
      <p:pic>
        <p:nvPicPr>
          <p:cNvPr id="4" name="Содержимое 3" descr="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1340768"/>
            <a:ext cx="7173953" cy="5380465"/>
          </a:xfrm>
        </p:spPr>
      </p:pic>
      <p:sp>
        <p:nvSpPr>
          <p:cNvPr id="5" name="Полилиния 4"/>
          <p:cNvSpPr/>
          <p:nvPr/>
        </p:nvSpPr>
        <p:spPr>
          <a:xfrm>
            <a:off x="4281443" y="2220483"/>
            <a:ext cx="752030" cy="445805"/>
          </a:xfrm>
          <a:custGeom>
            <a:avLst/>
            <a:gdLst>
              <a:gd name="connsiteX0" fmla="*/ 0 w 752030"/>
              <a:gd name="connsiteY0" fmla="*/ 445805 h 445805"/>
              <a:gd name="connsiteX1" fmla="*/ 222191 w 752030"/>
              <a:gd name="connsiteY1" fmla="*/ 44153 h 445805"/>
              <a:gd name="connsiteX2" fmla="*/ 752030 w 752030"/>
              <a:gd name="connsiteY2" fmla="*/ 180885 h 445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2030" h="445805">
                <a:moveTo>
                  <a:pt x="0" y="445805"/>
                </a:moveTo>
                <a:cubicBezTo>
                  <a:pt x="48426" y="267055"/>
                  <a:pt x="96853" y="88306"/>
                  <a:pt x="222191" y="44153"/>
                </a:cubicBezTo>
                <a:cubicBezTo>
                  <a:pt x="347529" y="0"/>
                  <a:pt x="549779" y="90442"/>
                  <a:pt x="752030" y="180885"/>
                </a:cubicBez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V="1">
            <a:off x="4932040" y="2636912"/>
            <a:ext cx="216024" cy="7200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ru-RU" dirty="0" err="1" smtClean="0"/>
              <a:t>Чк</a:t>
            </a:r>
            <a:r>
              <a:rPr lang="ru-RU" dirty="0" smtClean="0"/>
              <a:t>- </a:t>
            </a:r>
            <a:r>
              <a:rPr lang="ru-RU" dirty="0" err="1" smtClean="0"/>
              <a:t>чн</a:t>
            </a:r>
            <a:endParaRPr lang="ru-RU" dirty="0"/>
          </a:p>
        </p:txBody>
      </p:sp>
      <p:pic>
        <p:nvPicPr>
          <p:cNvPr id="7" name="Содержимое 6" descr="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12542" y="908720"/>
            <a:ext cx="7431866" cy="5840513"/>
          </a:xfr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4932040" y="6237312"/>
            <a:ext cx="28803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Чу-щу</a:t>
            </a:r>
            <a:endParaRPr lang="ru-RU" dirty="0"/>
          </a:p>
        </p:txBody>
      </p:sp>
      <p:pic>
        <p:nvPicPr>
          <p:cNvPr id="4" name="Содержимое 3" descr="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412776"/>
            <a:ext cx="7920880" cy="5254483"/>
          </a:xfr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3995936" y="4725144"/>
            <a:ext cx="43204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Правописание –</a:t>
            </a:r>
            <a:r>
              <a:rPr lang="ru-RU" dirty="0" err="1" smtClean="0"/>
              <a:t>ик</a:t>
            </a:r>
            <a:r>
              <a:rPr lang="ru-RU" dirty="0" smtClean="0"/>
              <a:t>-, -</a:t>
            </a:r>
            <a:r>
              <a:rPr lang="ru-RU" dirty="0" err="1" smtClean="0"/>
              <a:t>ек</a:t>
            </a:r>
            <a:r>
              <a:rPr lang="ru-RU" dirty="0" smtClean="0"/>
              <a:t>-</a:t>
            </a:r>
            <a:endParaRPr lang="ru-RU" dirty="0"/>
          </a:p>
        </p:txBody>
      </p:sp>
      <p:pic>
        <p:nvPicPr>
          <p:cNvPr id="4" name="Содержимое 3" descr="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1412776"/>
            <a:ext cx="7753377" cy="5148654"/>
          </a:xfrm>
        </p:spPr>
      </p:pic>
      <p:cxnSp>
        <p:nvCxnSpPr>
          <p:cNvPr id="6" name="Прямая соединительная линия 5"/>
          <p:cNvCxnSpPr/>
          <p:nvPr/>
        </p:nvCxnSpPr>
        <p:spPr>
          <a:xfrm flipV="1">
            <a:off x="5436096" y="332656"/>
            <a:ext cx="360040" cy="36004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H="1" flipV="1">
            <a:off x="5796136" y="332656"/>
            <a:ext cx="288032" cy="43204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V="1">
            <a:off x="6732240" y="476672"/>
            <a:ext cx="144016" cy="28803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H="1" flipV="1">
            <a:off x="6876256" y="476672"/>
            <a:ext cx="432048" cy="28803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4716016" y="3356992"/>
            <a:ext cx="144016" cy="21602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H="1" flipV="1">
            <a:off x="4860032" y="3356992"/>
            <a:ext cx="288032" cy="21602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4788024" y="3861048"/>
            <a:ext cx="21602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at9249319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7176" y="836712"/>
            <a:ext cx="8602940" cy="5472608"/>
          </a:xfrm>
        </p:spPr>
      </p:pic>
      <p:sp>
        <p:nvSpPr>
          <p:cNvPr id="6" name="Полилиния 5"/>
          <p:cNvSpPr/>
          <p:nvPr/>
        </p:nvSpPr>
        <p:spPr>
          <a:xfrm>
            <a:off x="2559465" y="3535111"/>
            <a:ext cx="3931065" cy="1133741"/>
          </a:xfrm>
          <a:custGeom>
            <a:avLst/>
            <a:gdLst>
              <a:gd name="connsiteX0" fmla="*/ 593933 w 3931065"/>
              <a:gd name="connsiteY0" fmla="*/ 481412 h 1133741"/>
              <a:gd name="connsiteX1" fmla="*/ 1636520 w 3931065"/>
              <a:gd name="connsiteY1" fmla="*/ 11394 h 1133741"/>
              <a:gd name="connsiteX2" fmla="*/ 3311496 w 3931065"/>
              <a:gd name="connsiteY2" fmla="*/ 413046 h 1133741"/>
              <a:gd name="connsiteX3" fmla="*/ 3456774 w 3931065"/>
              <a:gd name="connsiteY3" fmla="*/ 1011252 h 1133741"/>
              <a:gd name="connsiteX4" fmla="*/ 465746 w 3931065"/>
              <a:gd name="connsiteY4" fmla="*/ 1036889 h 1133741"/>
              <a:gd name="connsiteX5" fmla="*/ 662299 w 3931065"/>
              <a:gd name="connsiteY5" fmla="*/ 430138 h 1133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31065" h="1133741">
                <a:moveTo>
                  <a:pt x="593933" y="481412"/>
                </a:moveTo>
                <a:cubicBezTo>
                  <a:pt x="888763" y="252100"/>
                  <a:pt x="1183593" y="22788"/>
                  <a:pt x="1636520" y="11394"/>
                </a:cubicBezTo>
                <a:cubicBezTo>
                  <a:pt x="2089447" y="0"/>
                  <a:pt x="3008120" y="246403"/>
                  <a:pt x="3311496" y="413046"/>
                </a:cubicBezTo>
                <a:cubicBezTo>
                  <a:pt x="3614872" y="579689"/>
                  <a:pt x="3931065" y="907278"/>
                  <a:pt x="3456774" y="1011252"/>
                </a:cubicBezTo>
                <a:cubicBezTo>
                  <a:pt x="2982483" y="1115226"/>
                  <a:pt x="931492" y="1133741"/>
                  <a:pt x="465746" y="1036889"/>
                </a:cubicBezTo>
                <a:cubicBezTo>
                  <a:pt x="0" y="940037"/>
                  <a:pt x="331149" y="685087"/>
                  <a:pt x="662299" y="430138"/>
                </a:cubicBez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322491336bl.jpeg"/>
          <p:cNvPicPr>
            <a:picLocks noChangeAspect="1"/>
          </p:cNvPicPr>
          <p:nvPr/>
        </p:nvPicPr>
        <p:blipFill>
          <a:blip r:embed="rId2" cstate="print">
            <a:lum bright="40000"/>
          </a:blip>
          <a:stretch>
            <a:fillRect/>
          </a:stretch>
        </p:blipFill>
        <p:spPr>
          <a:xfrm>
            <a:off x="404557" y="260648"/>
            <a:ext cx="8415915" cy="639830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Гипотеза исследования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 словах на </a:t>
            </a:r>
            <a:r>
              <a:rPr lang="ru-RU" dirty="0" smtClean="0"/>
              <a:t>фантиках есть орфограммы.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c040e21e_resizedScaled_659to7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31640" y="179974"/>
            <a:ext cx="5616624" cy="6384228"/>
          </a:xfrm>
        </p:spPr>
      </p:pic>
      <p:sp>
        <p:nvSpPr>
          <p:cNvPr id="5" name="Полилиния 4"/>
          <p:cNvSpPr/>
          <p:nvPr/>
        </p:nvSpPr>
        <p:spPr>
          <a:xfrm>
            <a:off x="2694774" y="4973653"/>
            <a:ext cx="3082183" cy="726392"/>
          </a:xfrm>
          <a:custGeom>
            <a:avLst/>
            <a:gdLst>
              <a:gd name="connsiteX0" fmla="*/ 424441 w 3082183"/>
              <a:gd name="connsiteY0" fmla="*/ 188007 h 726392"/>
              <a:gd name="connsiteX1" fmla="*/ 1441390 w 3082183"/>
              <a:gd name="connsiteY1" fmla="*/ 25637 h 726392"/>
              <a:gd name="connsiteX2" fmla="*/ 2723260 w 3082183"/>
              <a:gd name="connsiteY2" fmla="*/ 102549 h 726392"/>
              <a:gd name="connsiteX3" fmla="*/ 2689076 w 3082183"/>
              <a:gd name="connsiteY3" fmla="*/ 640934 h 726392"/>
              <a:gd name="connsiteX4" fmla="*/ 364620 w 3082183"/>
              <a:gd name="connsiteY4" fmla="*/ 615297 h 726392"/>
              <a:gd name="connsiteX5" fmla="*/ 501353 w 3082183"/>
              <a:gd name="connsiteY5" fmla="*/ 153824 h 726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82183" h="726392">
                <a:moveTo>
                  <a:pt x="424441" y="188007"/>
                </a:moveTo>
                <a:cubicBezTo>
                  <a:pt x="741347" y="113943"/>
                  <a:pt x="1058254" y="39880"/>
                  <a:pt x="1441390" y="25637"/>
                </a:cubicBezTo>
                <a:cubicBezTo>
                  <a:pt x="1824527" y="11394"/>
                  <a:pt x="2515313" y="0"/>
                  <a:pt x="2723260" y="102549"/>
                </a:cubicBezTo>
                <a:cubicBezTo>
                  <a:pt x="2931207" y="205098"/>
                  <a:pt x="3082183" y="555476"/>
                  <a:pt x="2689076" y="640934"/>
                </a:cubicBezTo>
                <a:cubicBezTo>
                  <a:pt x="2295969" y="726392"/>
                  <a:pt x="729240" y="696482"/>
                  <a:pt x="364620" y="615297"/>
                </a:cubicBezTo>
                <a:cubicBezTo>
                  <a:pt x="0" y="534112"/>
                  <a:pt x="250676" y="343968"/>
                  <a:pt x="501353" y="153824"/>
                </a:cubicBezTo>
              </a:path>
            </a:pathLst>
          </a:cu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xdwe3e33ddr_0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4832" y="620688"/>
            <a:ext cx="8775976" cy="5616624"/>
          </a:xfrm>
        </p:spPr>
      </p:pic>
      <p:sp>
        <p:nvSpPr>
          <p:cNvPr id="7" name="Полилиния 6"/>
          <p:cNvSpPr/>
          <p:nvPr/>
        </p:nvSpPr>
        <p:spPr>
          <a:xfrm>
            <a:off x="2650621" y="2998150"/>
            <a:ext cx="3401226" cy="865974"/>
          </a:xfrm>
          <a:custGeom>
            <a:avLst/>
            <a:gdLst>
              <a:gd name="connsiteX0" fmla="*/ 485686 w 3401226"/>
              <a:gd name="connsiteY0" fmla="*/ 411622 h 865974"/>
              <a:gd name="connsiteX1" fmla="*/ 1622276 w 3401226"/>
              <a:gd name="connsiteY1" fmla="*/ 1424 h 865974"/>
              <a:gd name="connsiteX2" fmla="*/ 2972512 w 3401226"/>
              <a:gd name="connsiteY2" fmla="*/ 420168 h 865974"/>
              <a:gd name="connsiteX3" fmla="*/ 2972512 w 3401226"/>
              <a:gd name="connsiteY3" fmla="*/ 744908 h 865974"/>
              <a:gd name="connsiteX4" fmla="*/ 400228 w 3401226"/>
              <a:gd name="connsiteY4" fmla="*/ 804729 h 865974"/>
              <a:gd name="connsiteX5" fmla="*/ 571143 w 3401226"/>
              <a:gd name="connsiteY5" fmla="*/ 377439 h 865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01226" h="865974">
                <a:moveTo>
                  <a:pt x="485686" y="411622"/>
                </a:moveTo>
                <a:cubicBezTo>
                  <a:pt x="846745" y="205811"/>
                  <a:pt x="1207805" y="0"/>
                  <a:pt x="1622276" y="1424"/>
                </a:cubicBezTo>
                <a:cubicBezTo>
                  <a:pt x="2036747" y="2848"/>
                  <a:pt x="2747473" y="296254"/>
                  <a:pt x="2972512" y="420168"/>
                </a:cubicBezTo>
                <a:cubicBezTo>
                  <a:pt x="3197551" y="544082"/>
                  <a:pt x="3401226" y="680815"/>
                  <a:pt x="2972512" y="744908"/>
                </a:cubicBezTo>
                <a:cubicBezTo>
                  <a:pt x="2543798" y="809002"/>
                  <a:pt x="800456" y="865974"/>
                  <a:pt x="400228" y="804729"/>
                </a:cubicBezTo>
                <a:cubicBezTo>
                  <a:pt x="0" y="743484"/>
                  <a:pt x="285571" y="560461"/>
                  <a:pt x="571143" y="377439"/>
                </a:cubicBez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322491336bl.jpeg"/>
          <p:cNvPicPr>
            <a:picLocks noChangeAspect="1"/>
          </p:cNvPicPr>
          <p:nvPr/>
        </p:nvPicPr>
        <p:blipFill>
          <a:blip r:embed="rId2" cstate="print">
            <a:lum bright="40000"/>
          </a:blip>
          <a:stretch>
            <a:fillRect/>
          </a:stretch>
        </p:blipFill>
        <p:spPr>
          <a:xfrm>
            <a:off x="467544" y="308536"/>
            <a:ext cx="8280919" cy="629567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dirty="0" smtClean="0"/>
              <a:t>Приятного аппетита!</a:t>
            </a: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322491336bl.jpeg"/>
          <p:cNvPicPr>
            <a:picLocks noChangeAspect="1"/>
          </p:cNvPicPr>
          <p:nvPr/>
        </p:nvPicPr>
        <p:blipFill>
          <a:blip r:embed="rId2" cstate="print">
            <a:lum bright="40000"/>
          </a:blip>
          <a:stretch>
            <a:fillRect/>
          </a:stretch>
        </p:blipFill>
        <p:spPr>
          <a:xfrm>
            <a:off x="395536" y="253790"/>
            <a:ext cx="8208911" cy="624092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Цель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Найти орфограммы на фантиках.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322491336bl.jpeg"/>
          <p:cNvPicPr>
            <a:picLocks noChangeAspect="1"/>
          </p:cNvPicPr>
          <p:nvPr/>
        </p:nvPicPr>
        <p:blipFill>
          <a:blip r:embed="rId2" cstate="print">
            <a:lum bright="40000"/>
          </a:blip>
          <a:stretch>
            <a:fillRect/>
          </a:stretch>
        </p:blipFill>
        <p:spPr>
          <a:xfrm>
            <a:off x="467544" y="308536"/>
            <a:ext cx="8280919" cy="629567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Задачи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1. Собрать коллекцию фантиков</a:t>
            </a:r>
          </a:p>
          <a:p>
            <a:r>
              <a:rPr lang="ru-RU" dirty="0" smtClean="0"/>
              <a:t>2. Дать определение понятию орфограмма</a:t>
            </a:r>
          </a:p>
          <a:p>
            <a:r>
              <a:rPr lang="ru-RU" dirty="0" smtClean="0"/>
              <a:t>3. Выявить виды орфограмм на фантиках.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322491336bl.jpeg"/>
          <p:cNvPicPr>
            <a:picLocks noChangeAspect="1"/>
          </p:cNvPicPr>
          <p:nvPr/>
        </p:nvPicPr>
        <p:blipFill>
          <a:blip r:embed="rId2" cstate="print">
            <a:lum bright="40000"/>
          </a:blip>
          <a:stretch>
            <a:fillRect/>
          </a:stretch>
        </p:blipFill>
        <p:spPr>
          <a:xfrm>
            <a:off x="467544" y="308536"/>
            <a:ext cx="8280919" cy="629567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Орфограмма -это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«опасное место  в слове»</a:t>
            </a:r>
            <a:r>
              <a:rPr lang="en-US" dirty="0" smtClean="0"/>
              <a:t>;</a:t>
            </a:r>
            <a:endParaRPr lang="ru-RU" dirty="0" smtClean="0"/>
          </a:p>
          <a:p>
            <a:r>
              <a:rPr lang="ru-RU" dirty="0" smtClean="0"/>
              <a:t>написание слова по определенному  правилу.</a:t>
            </a: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322491336bl.jpeg"/>
          <p:cNvPicPr>
            <a:picLocks noChangeAspect="1"/>
          </p:cNvPicPr>
          <p:nvPr/>
        </p:nvPicPr>
        <p:blipFill>
          <a:blip r:embed="rId2" cstate="print">
            <a:lum bright="40000"/>
          </a:blip>
          <a:stretch>
            <a:fillRect/>
          </a:stretch>
        </p:blipFill>
        <p:spPr>
          <a:xfrm>
            <a:off x="404557" y="260648"/>
            <a:ext cx="8415915" cy="639830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Виды орфограмм.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Разделительный мягкий знак.</a:t>
            </a:r>
          </a:p>
          <a:p>
            <a:r>
              <a:rPr lang="ru-RU" dirty="0" smtClean="0"/>
              <a:t>Мягкий знак показатель мягкости.</a:t>
            </a:r>
          </a:p>
          <a:p>
            <a:r>
              <a:rPr lang="ru-RU" dirty="0" smtClean="0"/>
              <a:t>Безударная гласная в корне.</a:t>
            </a:r>
          </a:p>
          <a:p>
            <a:r>
              <a:rPr lang="ru-RU" dirty="0" smtClean="0"/>
              <a:t>Звонкий согласный в корне слова.</a:t>
            </a:r>
          </a:p>
          <a:p>
            <a:r>
              <a:rPr lang="ru-RU" dirty="0" smtClean="0"/>
              <a:t>Непроизносимый согласный в корне</a:t>
            </a:r>
          </a:p>
          <a:p>
            <a:r>
              <a:rPr lang="ru-RU" dirty="0" err="1" smtClean="0"/>
              <a:t>Чк</a:t>
            </a:r>
            <a:r>
              <a:rPr lang="ru-RU" dirty="0" smtClean="0"/>
              <a:t> </a:t>
            </a:r>
            <a:r>
              <a:rPr lang="ru-RU" dirty="0" err="1" smtClean="0"/>
              <a:t>чн</a:t>
            </a:r>
            <a:endParaRPr lang="ru-RU" dirty="0" smtClean="0"/>
          </a:p>
          <a:p>
            <a:r>
              <a:rPr lang="ru-RU" dirty="0" smtClean="0"/>
              <a:t>Чу </a:t>
            </a:r>
            <a:r>
              <a:rPr lang="ru-RU" dirty="0" err="1" smtClean="0"/>
              <a:t>щу</a:t>
            </a:r>
            <a:endParaRPr lang="ru-RU" dirty="0" smtClean="0"/>
          </a:p>
          <a:p>
            <a:r>
              <a:rPr lang="ru-RU" dirty="0" smtClean="0"/>
              <a:t>Правописание суффиксов -</a:t>
            </a:r>
            <a:r>
              <a:rPr lang="ru-RU" dirty="0" err="1" smtClean="0"/>
              <a:t>ик</a:t>
            </a:r>
            <a:r>
              <a:rPr lang="ru-RU" dirty="0" smtClean="0"/>
              <a:t>-, -</a:t>
            </a:r>
            <a:r>
              <a:rPr lang="ru-RU" dirty="0" err="1" smtClean="0"/>
              <a:t>ек</a:t>
            </a:r>
            <a:r>
              <a:rPr lang="ru-RU" dirty="0" smtClean="0"/>
              <a:t>-</a:t>
            </a:r>
          </a:p>
          <a:p>
            <a:endParaRPr lang="ru-RU" dirty="0" smtClean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1988840"/>
            <a:ext cx="9010891" cy="367240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Разделительный мягкий знак</a:t>
            </a:r>
            <a:endParaRPr lang="ru-RU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3347864" y="2996952"/>
            <a:ext cx="21602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Мягкий знак, как показатель мягкости</a:t>
            </a:r>
            <a:endParaRPr lang="ru-RU" dirty="0"/>
          </a:p>
        </p:txBody>
      </p:sp>
      <p:pic>
        <p:nvPicPr>
          <p:cNvPr id="4" name="Содержимое 3" descr="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4202" t="13360" r="7043" b="5499"/>
          <a:stretch>
            <a:fillRect/>
          </a:stretch>
        </p:blipFill>
        <p:spPr>
          <a:xfrm>
            <a:off x="1115616" y="1556792"/>
            <a:ext cx="6692508" cy="5171484"/>
          </a:xfr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4572000" y="3573016"/>
            <a:ext cx="28803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231334"/>
            <a:ext cx="6195518" cy="6510034"/>
          </a:xfr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4427984" y="2924944"/>
            <a:ext cx="360040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150</Words>
  <Application>Microsoft Office PowerPoint</Application>
  <PresentationFormat>Экран (4:3)</PresentationFormat>
  <Paragraphs>35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Проект на тему: «Орфограммы на фантиках»</vt:lpstr>
      <vt:lpstr>Гипотеза исследования</vt:lpstr>
      <vt:lpstr>Цель</vt:lpstr>
      <vt:lpstr>Задачи</vt:lpstr>
      <vt:lpstr>Орфограмма -это</vt:lpstr>
      <vt:lpstr>Виды орфограмм.</vt:lpstr>
      <vt:lpstr>Разделительный мягкий знак</vt:lpstr>
      <vt:lpstr>Мягкий знак, как показатель мягкости</vt:lpstr>
      <vt:lpstr>Слайд 9</vt:lpstr>
      <vt:lpstr>Безударная гласная в корне слова</vt:lpstr>
      <vt:lpstr>Слайд 11</vt:lpstr>
      <vt:lpstr>Слайд 12</vt:lpstr>
      <vt:lpstr>Правописание согласного в корне слова</vt:lpstr>
      <vt:lpstr>Слайд 14</vt:lpstr>
      <vt:lpstr>Непроизносимый согласный в корне слова</vt:lpstr>
      <vt:lpstr>Чк- чн</vt:lpstr>
      <vt:lpstr>Чу-щу</vt:lpstr>
      <vt:lpstr>Правописание –ик-, -ек-</vt:lpstr>
      <vt:lpstr>Слайд 19</vt:lpstr>
      <vt:lpstr>Слайд 20</vt:lpstr>
      <vt:lpstr>Слайд 21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Орфограммы на фантиках</dc:title>
  <dc:creator>Мельникова Елена Анатольевна</dc:creator>
  <cp:lastModifiedBy>1</cp:lastModifiedBy>
  <cp:revision>19</cp:revision>
  <dcterms:created xsi:type="dcterms:W3CDTF">2015-12-14T14:33:42Z</dcterms:created>
  <dcterms:modified xsi:type="dcterms:W3CDTF">2016-09-11T07:12:58Z</dcterms:modified>
</cp:coreProperties>
</file>