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8" r:id="rId4"/>
    <p:sldId id="267" r:id="rId5"/>
    <p:sldId id="257" r:id="rId6"/>
    <p:sldId id="258" r:id="rId7"/>
    <p:sldId id="270" r:id="rId8"/>
    <p:sldId id="259" r:id="rId9"/>
    <p:sldId id="269" r:id="rId10"/>
    <p:sldId id="260" r:id="rId11"/>
    <p:sldId id="261" r:id="rId12"/>
    <p:sldId id="262" r:id="rId13"/>
    <p:sldId id="271" r:id="rId14"/>
    <p:sldId id="263" r:id="rId15"/>
    <p:sldId id="272" r:id="rId16"/>
    <p:sldId id="264" r:id="rId17"/>
    <p:sldId id="273" r:id="rId18"/>
    <p:sldId id="265" r:id="rId19"/>
    <p:sldId id="274" r:id="rId20"/>
    <p:sldId id="278" r:id="rId21"/>
    <p:sldId id="277" r:id="rId22"/>
    <p:sldId id="279" r:id="rId23"/>
    <p:sldId id="280" r:id="rId24"/>
    <p:sldId id="285" r:id="rId25"/>
    <p:sldId id="282" r:id="rId26"/>
    <p:sldId id="284" r:id="rId27"/>
    <p:sldId id="286" r:id="rId28"/>
    <p:sldId id="287" r:id="rId29"/>
    <p:sldId id="288" r:id="rId30"/>
    <p:sldId id="289" r:id="rId31"/>
    <p:sldId id="290" r:id="rId32"/>
    <p:sldId id="276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ZENLISA\Downloads\&#1090;&#1072;&#1073;&#1083;&#1080;&#1094;&#1072;%20&#1087;&#1086;%20&#1092;&#1077;&#1076;&#1077;&#1088;&#1072;&#1083;&#1100;&#1085;&#1099;&#1084;%20&#1086;&#1082;&#1088;&#1091;&#1075;&#1072;&#1084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ZENLISA\Downloads\&#1090;&#1072;&#1073;&#1083;&#1080;&#1094;&#1072;%20&#1087;&#1086;%20&#1092;&#1077;&#1076;&#1077;&#1088;&#1072;&#1083;&#1100;&#1085;&#1099;&#1084;%20&#1086;&#1082;&#1088;&#1091;&#1075;&#1072;&#1084;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ZENLISA\Downloads\&#1090;&#1072;&#1073;&#1083;&#1080;&#1094;&#1072;%20&#1087;&#1086;%20&#1092;&#1077;&#1076;&#1077;&#1088;&#1072;&#1083;&#1100;&#1085;&#1099;&#1084;%20&#1086;&#1082;&#1088;&#1091;&#1075;&#1072;&#1084;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ZENLISA\Downloads\&#1090;&#1072;&#1073;&#1083;&#1080;&#1094;&#1072;%20&#1087;&#1086;%20&#1092;&#1077;&#1076;&#1077;&#1088;&#1072;&#1083;&#1100;&#1085;&#1099;&#1084;%20&#1086;&#1082;&#1088;&#1091;&#1075;&#1072;&#1084;%20(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YZENLISA\Downloads\&#1090;&#1072;&#1073;&#1083;&#1080;&#1094;&#1072;%20&#1087;&#1086;%20&#1092;&#1077;&#1076;&#1077;&#1088;&#1072;&#1083;&#1100;&#1085;&#1099;&#1084;%20&#1086;&#1082;&#1088;&#1091;&#1075;&#1072;&#1084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05-4A93-82DB-360D8F45BFAB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05-4A93-82DB-360D8F45BFA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05-4A93-82DB-360D8F45BFAB}"/>
              </c:ext>
            </c:extLst>
          </c:dPt>
          <c:dLbls>
            <c:dLbl>
              <c:idx val="2"/>
              <c:layout>
                <c:manualLayout>
                  <c:x val="7.1499055183157868E-3"/>
                  <c:y val="0.16471324927693246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05-4A93-82DB-360D8F45BFA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'[таблица по федеральным округам (1).xlsx]Лист1'!$A$180:$A$182</c:f>
              <c:strCache>
                <c:ptCount val="3"/>
                <c:pt idx="0">
                  <c:v>Общее количество образовательных организаций</c:v>
                </c:pt>
                <c:pt idx="1">
                  <c:v>Количество образовательных организаций, реализующих программы пед. классов</c:v>
                </c:pt>
                <c:pt idx="2">
                  <c:v>Количество образовательных организаций, реализующих другие формы допрофессиональной пед. подготовки</c:v>
                </c:pt>
              </c:strCache>
            </c:strRef>
          </c:cat>
          <c:val>
            <c:numRef>
              <c:f>'[таблица по федеральным округам (1).xlsx]Лист1'!$B$180:$B$182</c:f>
              <c:numCache>
                <c:formatCode>General</c:formatCode>
                <c:ptCount val="3"/>
                <c:pt idx="0">
                  <c:v>6345</c:v>
                </c:pt>
                <c:pt idx="1">
                  <c:v>74</c:v>
                </c:pt>
                <c:pt idx="2">
                  <c:v>189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05-4A93-82DB-360D8F45BFAB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 algn="l"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Соотношение числа образовательных </a:t>
            </a:r>
            <a:r>
              <a:rPr lang="ru-RU" dirty="0" smtClean="0"/>
              <a:t>организаций по федеральным округам РФ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percentStacked"/>
        <c:ser>
          <c:idx val="0"/>
          <c:order val="0"/>
          <c:tx>
            <c:strRef>
              <c:f>'[таблица по федеральным округам (1).xlsx]Лист2'!$B$147</c:f>
              <c:strCache>
                <c:ptCount val="1"/>
                <c:pt idx="0">
                  <c:v>Общее количество образовательных организаций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'[таблица по федеральным округам (1).xlsx]Лист2'!$A$148:$A$156</c:f>
              <c:strCache>
                <c:ptCount val="9"/>
                <c:pt idx="0">
                  <c:v>Центральный федеральный округ</c:v>
                </c:pt>
                <c:pt idx="1">
                  <c:v>Южный федеральный округ</c:v>
                </c:pt>
                <c:pt idx="2">
                  <c:v>Северо-западный федеральный округ</c:v>
                </c:pt>
                <c:pt idx="3">
                  <c:v>Дальневосточный федеральный округ</c:v>
                </c:pt>
                <c:pt idx="4">
                  <c:v>Сибирский федеральный округ</c:v>
                </c:pt>
                <c:pt idx="5">
                  <c:v>Уральский федеральный округ</c:v>
                </c:pt>
                <c:pt idx="6">
                  <c:v>Приволжский федеральный округ</c:v>
                </c:pt>
                <c:pt idx="7">
                  <c:v>Северо-кавказский федеральный округ</c:v>
                </c:pt>
                <c:pt idx="8">
                  <c:v>Крымский федеральный округ</c:v>
                </c:pt>
              </c:strCache>
            </c:strRef>
          </c:cat>
          <c:val>
            <c:numRef>
              <c:f>'[таблица по федеральным округам (1).xlsx]Лист2'!$B$148:$B$156</c:f>
              <c:numCache>
                <c:formatCode>General</c:formatCode>
                <c:ptCount val="9"/>
                <c:pt idx="0">
                  <c:v>6326</c:v>
                </c:pt>
                <c:pt idx="1">
                  <c:v>6547</c:v>
                </c:pt>
                <c:pt idx="2">
                  <c:v>3959</c:v>
                </c:pt>
                <c:pt idx="3">
                  <c:v>1071</c:v>
                </c:pt>
                <c:pt idx="4">
                  <c:v>9521</c:v>
                </c:pt>
                <c:pt idx="5">
                  <c:v>1775</c:v>
                </c:pt>
                <c:pt idx="6">
                  <c:v>10142</c:v>
                </c:pt>
                <c:pt idx="7">
                  <c:v>4832</c:v>
                </c:pt>
                <c:pt idx="8">
                  <c:v>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98-40B7-AF58-5F1EDDCA7584}"/>
            </c:ext>
          </c:extLst>
        </c:ser>
        <c:ser>
          <c:idx val="1"/>
          <c:order val="1"/>
          <c:tx>
            <c:strRef>
              <c:f>'[таблица по федеральным округам (1).xlsx]Лист2'!$C$147</c:f>
              <c:strCache>
                <c:ptCount val="1"/>
                <c:pt idx="0">
                  <c:v>Количество образовательных организаций, реализующих программы пед. классов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'[таблица по федеральным округам (1).xlsx]Лист2'!$A$148:$A$156</c:f>
              <c:strCache>
                <c:ptCount val="9"/>
                <c:pt idx="0">
                  <c:v>Центральный федеральный округ</c:v>
                </c:pt>
                <c:pt idx="1">
                  <c:v>Южный федеральный округ</c:v>
                </c:pt>
                <c:pt idx="2">
                  <c:v>Северо-западный федеральный округ</c:v>
                </c:pt>
                <c:pt idx="3">
                  <c:v>Дальневосточный федеральный округ</c:v>
                </c:pt>
                <c:pt idx="4">
                  <c:v>Сибирский федеральный округ</c:v>
                </c:pt>
                <c:pt idx="5">
                  <c:v>Уральский федеральный округ</c:v>
                </c:pt>
                <c:pt idx="6">
                  <c:v>Приволжский федеральный округ</c:v>
                </c:pt>
                <c:pt idx="7">
                  <c:v>Северо-кавказский федеральный округ</c:v>
                </c:pt>
                <c:pt idx="8">
                  <c:v>Крымский федеральный округ</c:v>
                </c:pt>
              </c:strCache>
            </c:strRef>
          </c:cat>
          <c:val>
            <c:numRef>
              <c:f>'[таблица по федеральным округам (1).xlsx]Лист2'!$C$148:$C$156</c:f>
              <c:numCache>
                <c:formatCode>General</c:formatCode>
                <c:ptCount val="9"/>
                <c:pt idx="0">
                  <c:v>57</c:v>
                </c:pt>
                <c:pt idx="1">
                  <c:v>273</c:v>
                </c:pt>
                <c:pt idx="2">
                  <c:v>6</c:v>
                </c:pt>
                <c:pt idx="3">
                  <c:v>40</c:v>
                </c:pt>
                <c:pt idx="4">
                  <c:v>79</c:v>
                </c:pt>
                <c:pt idx="5">
                  <c:v>5</c:v>
                </c:pt>
                <c:pt idx="6">
                  <c:v>91</c:v>
                </c:pt>
                <c:pt idx="7">
                  <c:v>36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898-40B7-AF58-5F1EDDCA7584}"/>
            </c:ext>
          </c:extLst>
        </c:ser>
        <c:ser>
          <c:idx val="2"/>
          <c:order val="2"/>
          <c:tx>
            <c:strRef>
              <c:f>'[таблица по федеральным округам (1).xlsx]Лист2'!$D$147</c:f>
              <c:strCache>
                <c:ptCount val="1"/>
                <c:pt idx="0">
                  <c:v>Количество образовательных организаций, реализующих другие формы допрофессиональной пед. подготовки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'[таблица по федеральным округам (1).xlsx]Лист2'!$A$148:$A$156</c:f>
              <c:strCache>
                <c:ptCount val="9"/>
                <c:pt idx="0">
                  <c:v>Центральный федеральный округ</c:v>
                </c:pt>
                <c:pt idx="1">
                  <c:v>Южный федеральный округ</c:v>
                </c:pt>
                <c:pt idx="2">
                  <c:v>Северо-западный федеральный округ</c:v>
                </c:pt>
                <c:pt idx="3">
                  <c:v>Дальневосточный федеральный округ</c:v>
                </c:pt>
                <c:pt idx="4">
                  <c:v>Сибирский федеральный округ</c:v>
                </c:pt>
                <c:pt idx="5">
                  <c:v>Уральский федеральный округ</c:v>
                </c:pt>
                <c:pt idx="6">
                  <c:v>Приволжский федеральный округ</c:v>
                </c:pt>
                <c:pt idx="7">
                  <c:v>Северо-кавказский федеральный округ</c:v>
                </c:pt>
                <c:pt idx="8">
                  <c:v>Крымский федеральный округ</c:v>
                </c:pt>
              </c:strCache>
            </c:strRef>
          </c:cat>
          <c:val>
            <c:numRef>
              <c:f>'[таблица по федеральным округам (1).xlsx]Лист2'!$D$148:$D$156</c:f>
              <c:numCache>
                <c:formatCode>General</c:formatCode>
                <c:ptCount val="9"/>
                <c:pt idx="0">
                  <c:v>157</c:v>
                </c:pt>
                <c:pt idx="1">
                  <c:v>44</c:v>
                </c:pt>
                <c:pt idx="2">
                  <c:v>8</c:v>
                </c:pt>
                <c:pt idx="3">
                  <c:v>64</c:v>
                </c:pt>
                <c:pt idx="4">
                  <c:v>216</c:v>
                </c:pt>
                <c:pt idx="5">
                  <c:v>159</c:v>
                </c:pt>
                <c:pt idx="6">
                  <c:v>120</c:v>
                </c:pt>
                <c:pt idx="7">
                  <c:v>61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98-40B7-AF58-5F1EDDCA7584}"/>
            </c:ext>
          </c:extLst>
        </c:ser>
        <c:dLbls>
          <c:showVal val="1"/>
        </c:dLbls>
        <c:overlap val="100"/>
        <c:axId val="83816448"/>
        <c:axId val="83817984"/>
      </c:barChart>
      <c:catAx>
        <c:axId val="838164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17984"/>
        <c:crosses val="autoZero"/>
        <c:auto val="1"/>
        <c:lblAlgn val="ctr"/>
        <c:lblOffset val="100"/>
      </c:catAx>
      <c:valAx>
        <c:axId val="8381798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one"/>
        <c:crossAx val="8381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Педагогический (психолого-педагогический) класс на базе одной общеобразовательной организации</a:t>
            </a:r>
            <a:r>
              <a:rPr lang="en-US" sz="1200"/>
              <a:t> </a:t>
            </a:r>
            <a:endParaRPr lang="ru-RU" sz="1200"/>
          </a:p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(</a:t>
            </a:r>
            <a:r>
              <a:rPr lang="ru-RU" sz="1200"/>
              <a:t>по России)</a:t>
            </a:r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AF8-412F-AA52-81678077619B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AF8-412F-AA52-81678077619B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AF8-412F-AA52-81678077619B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AF8-412F-AA52-81678077619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'[таблица по федеральным округам (1).xlsx]Лист1'!$A$4:$A$7</c:f>
              <c:strCache>
                <c:ptCount val="4"/>
                <c:pt idx="0">
                  <c:v>Дополнительная образовательная программа</c:v>
                </c:pt>
                <c:pt idx="1">
                  <c:v>Основная образовательная программа</c:v>
                </c:pt>
                <c:pt idx="2">
                  <c:v>Основная и дополнительная образовательная программа</c:v>
                </c:pt>
                <c:pt idx="3">
                  <c:v>Не реализуется</c:v>
                </c:pt>
              </c:strCache>
            </c:strRef>
          </c:cat>
          <c:val>
            <c:numRef>
              <c:f>'[таблица по федеральным округам (1).xlsx]Лист1'!$B$4:$B$7</c:f>
              <c:numCache>
                <c:formatCode>General</c:formatCode>
                <c:ptCount val="4"/>
                <c:pt idx="0">
                  <c:v>13</c:v>
                </c:pt>
                <c:pt idx="1">
                  <c:v>12</c:v>
                </c:pt>
                <c:pt idx="2">
                  <c:v>20</c:v>
                </c:pt>
                <c:pt idx="3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AF8-412F-AA52-81678077619B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/>
              <a:t>"Сетевой" или "распределенный" педагогический (психолого-педагогический) класс на базе нескольких образовательных организаций</a:t>
            </a:r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8A-4AA3-AE73-2DFCBEA379C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8A-4AA3-AE73-2DFCBEA379C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B8A-4AA3-AE73-2DFCBEA379C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B8A-4AA3-AE73-2DFCBEA379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'[таблица по федеральным округам (1).xlsx]Лист2'!$D$47:$D$50</c:f>
              <c:strCache>
                <c:ptCount val="4"/>
                <c:pt idx="0">
                  <c:v>Дополнительная образовательная программа</c:v>
                </c:pt>
                <c:pt idx="1">
                  <c:v>Основная образовательная программа</c:v>
                </c:pt>
                <c:pt idx="2">
                  <c:v>Основная и дополнительная образовательная программа</c:v>
                </c:pt>
                <c:pt idx="3">
                  <c:v>Не реализуется</c:v>
                </c:pt>
              </c:strCache>
            </c:strRef>
          </c:cat>
          <c:val>
            <c:numRef>
              <c:f>'[таблица по федеральным округам (1).xlsx]Лист2'!$E$47:$E$50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10</c:v>
                </c:pt>
                <c:pt idx="3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B8A-4AA3-AE73-2DFCBEA379C7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Онлайн педагогический (психолого-педагогический) класс</a:t>
            </a:r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4E6-4C91-94F2-06A3BD31C326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4E6-4C91-94F2-06A3BD31C3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'[таблица по федеральным округам (1).xlsx]Лист2'!$D$90:$E$90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'[таблица по федеральным округам (1).xlsx]Лист2'!$D$91:$E$91</c:f>
              <c:numCache>
                <c:formatCode>General</c:formatCode>
                <c:ptCount val="2"/>
                <c:pt idx="0">
                  <c:v>12</c:v>
                </c:pt>
                <c:pt idx="1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4E6-4C91-94F2-06A3BD31C326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DC43-5268-4CFC-AA5C-C85BE6891F3E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29F5-BB34-4363-985F-80B651EA3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rpedagogy.ru/media/pedagogy/2021/3/&#1041;&#1072;&#1081;&#1073;&#1072;&#1088;&#1086;&#1076;&#1086;&#1074;&#1072;_&#1080;_&#1076;&#1088;..pdf" TargetMode="External"/><Relationship Id="rId2" Type="http://schemas.openxmlformats.org/officeDocument/2006/relationships/hyperlink" Target="http://newizvestia.vspu.ru/index.php/izvestia/issue/view/16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АНАЛИЗ ОПЫТА </a:t>
            </a:r>
            <a:r>
              <a:rPr lang="ru-RU" b="1" dirty="0" err="1" smtClean="0"/>
              <a:t>ДОПРОФЕССИОНАЛЬНОЙ</a:t>
            </a:r>
            <a:r>
              <a:rPr lang="ru-RU" b="1" dirty="0" smtClean="0"/>
              <a:t> ПЕДАГОГИЧЕСКОЙ ПОДГОТОВКИ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Чернявская Анна Павловна,</a:t>
            </a:r>
          </a:p>
          <a:p>
            <a:pPr algn="r"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</a:rPr>
              <a:t>Профессор кафедры педагогических технологий,</a:t>
            </a:r>
          </a:p>
          <a:p>
            <a:pPr algn="r">
              <a:spcBef>
                <a:spcPts val="0"/>
              </a:spcBef>
            </a:pPr>
            <a:r>
              <a:rPr lang="ru-RU" sz="2200" dirty="0" err="1" smtClean="0">
                <a:solidFill>
                  <a:schemeClr val="tx2"/>
                </a:solidFill>
              </a:rPr>
              <a:t>ФГБОУ</a:t>
            </a:r>
            <a:r>
              <a:rPr lang="ru-RU" sz="2200" dirty="0" smtClean="0">
                <a:solidFill>
                  <a:schemeClr val="tx2"/>
                </a:solidFill>
              </a:rPr>
              <a:t> ВО «Ярославский государственный педагогический университет им. К.Д. Ушинского» </a:t>
            </a:r>
            <a:endParaRPr lang="ru-RU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Онлайн</a:t>
            </a:r>
            <a:r>
              <a:rPr lang="ru-RU" sz="3200" b="1" dirty="0" smtClean="0"/>
              <a:t> педагогический класс</a:t>
            </a:r>
            <a:endParaRPr lang="ru-RU" sz="3200" b="1" dirty="0"/>
          </a:p>
        </p:txBody>
      </p:sp>
      <p:graphicFrame>
        <p:nvGraphicFramePr>
          <p:cNvPr id="8" name="Содержимое 7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lc="http://schemas.openxmlformats.org/drawingml/2006/lockedCanvas" id="{B519B940-55BC-45C0-A429-A6C566A2C3D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Реализуется в 14% образовательных организаций, занимающихся </a:t>
            </a:r>
            <a:r>
              <a:rPr lang="ru-RU" dirty="0" err="1" smtClean="0"/>
              <a:t>ДПП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Наибольший опыт организации </a:t>
            </a:r>
            <a:r>
              <a:rPr lang="ru-RU" dirty="0" err="1" smtClean="0"/>
              <a:t>онлайн</a:t>
            </a:r>
            <a:r>
              <a:rPr lang="ru-RU" dirty="0" smtClean="0"/>
              <a:t> классов накоплен в Сибирском федеральном округе (34%) и Приволжском федеральном округе (25%).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</a:t>
            </a:r>
            <a:r>
              <a:rPr lang="ru-RU" sz="3600" b="1" dirty="0" smtClean="0"/>
              <a:t>аиболее </a:t>
            </a:r>
            <a:r>
              <a:rPr lang="ru-RU" sz="3600" b="1" dirty="0"/>
              <a:t>типичные </a:t>
            </a:r>
            <a:r>
              <a:rPr lang="ru-RU" sz="3600" b="1" dirty="0" smtClean="0"/>
              <a:t>проблемы </a:t>
            </a:r>
            <a:r>
              <a:rPr lang="ru-RU" sz="3600" b="1" dirty="0" err="1" smtClean="0"/>
              <a:t>ДПП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Проблемы организации работы </a:t>
            </a:r>
            <a:r>
              <a:rPr lang="ru-RU" b="1" dirty="0" err="1"/>
              <a:t>ППК</a:t>
            </a:r>
            <a:r>
              <a:rPr lang="ru-RU" dirty="0"/>
              <a:t>:</a:t>
            </a:r>
          </a:p>
          <a:p>
            <a:r>
              <a:rPr lang="ru-RU" dirty="0"/>
              <a:t>-  Недостаточный уровень нормативного обеспечения 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- Отсутствие преемственности </a:t>
            </a:r>
            <a:r>
              <a:rPr lang="ru-RU" dirty="0" err="1"/>
              <a:t>допрофессиональной</a:t>
            </a:r>
            <a:r>
              <a:rPr lang="ru-RU" dirty="0"/>
              <a:t> и профессиональной подготовки.</a:t>
            </a:r>
          </a:p>
          <a:p>
            <a:r>
              <a:rPr lang="ru-RU" dirty="0"/>
              <a:t>- Низкий уровень или отсутствие взаимодействия психолого-педагогических классов с другими </a:t>
            </a:r>
            <a:r>
              <a:rPr lang="ru-RU" dirty="0" err="1"/>
              <a:t>ОО</a:t>
            </a:r>
            <a:r>
              <a:rPr lang="ru-RU" dirty="0"/>
              <a:t>; </a:t>
            </a:r>
            <a:r>
              <a:rPr lang="ru-RU" dirty="0" smtClean="0"/>
              <a:t>отсутствие </a:t>
            </a:r>
            <a:r>
              <a:rPr lang="ru-RU" dirty="0"/>
              <a:t>обмена опытом между </a:t>
            </a:r>
            <a:r>
              <a:rPr lang="ru-RU" dirty="0" err="1"/>
              <a:t>ОО</a:t>
            </a:r>
            <a:r>
              <a:rPr lang="ru-RU" dirty="0"/>
              <a:t>, совместных конференций, </a:t>
            </a:r>
            <a:r>
              <a:rPr lang="ru-RU" dirty="0" err="1"/>
              <a:t>стажировочных</a:t>
            </a:r>
            <a:r>
              <a:rPr lang="ru-RU" dirty="0"/>
              <a:t> площадок и др.</a:t>
            </a:r>
          </a:p>
          <a:p>
            <a:r>
              <a:rPr lang="ru-RU" dirty="0"/>
              <a:t>- Недостаточное информационное подкрепление работы </a:t>
            </a:r>
            <a:r>
              <a:rPr lang="ru-RU" dirty="0" err="1"/>
              <a:t>ППК</a:t>
            </a:r>
            <a:r>
              <a:rPr lang="ru-RU" dirty="0"/>
              <a:t>. </a:t>
            </a:r>
          </a:p>
          <a:p>
            <a:r>
              <a:rPr lang="ru-RU" dirty="0"/>
              <a:t>- Недостаточное развитие </a:t>
            </a:r>
            <a:r>
              <a:rPr lang="ru-RU" dirty="0" err="1" smtClean="0"/>
              <a:t>ДПП</a:t>
            </a:r>
            <a:r>
              <a:rPr lang="ru-RU" dirty="0" smtClean="0"/>
              <a:t> в </a:t>
            </a:r>
            <a:r>
              <a:rPr lang="ru-RU" dirty="0" err="1"/>
              <a:t>онлайн</a:t>
            </a:r>
            <a:r>
              <a:rPr lang="ru-RU" dirty="0"/>
              <a:t> формате. </a:t>
            </a:r>
          </a:p>
          <a:p>
            <a:r>
              <a:rPr lang="ru-RU" dirty="0"/>
              <a:t>- Слабое  использование ресурсов наставничества. </a:t>
            </a:r>
          </a:p>
          <a:p>
            <a:r>
              <a:rPr lang="ru-RU" b="1" dirty="0"/>
              <a:t>Проблемы содержания работы </a:t>
            </a:r>
            <a:r>
              <a:rPr lang="ru-RU" b="1" dirty="0" err="1"/>
              <a:t>ППК</a:t>
            </a:r>
            <a:r>
              <a:rPr lang="ru-RU" dirty="0"/>
              <a:t>:</a:t>
            </a:r>
          </a:p>
          <a:p>
            <a:r>
              <a:rPr lang="ru-RU" dirty="0"/>
              <a:t>- Отсутствие общих целевых и содержательных ориентиров деятельности. </a:t>
            </a:r>
          </a:p>
          <a:p>
            <a:r>
              <a:rPr lang="ru-RU" dirty="0"/>
              <a:t>- Преобладание теоретической подготовки.</a:t>
            </a:r>
          </a:p>
          <a:p>
            <a:r>
              <a:rPr lang="ru-RU" dirty="0"/>
              <a:t>- Отсутствие </a:t>
            </a:r>
            <a:r>
              <a:rPr lang="ru-RU" dirty="0" smtClean="0"/>
              <a:t>возможностей </a:t>
            </a:r>
            <a:r>
              <a:rPr lang="ru-RU" dirty="0"/>
              <a:t>для проектирования индивидуальных маршрутов 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- Недостаточное использование цифровых образовательных ресурсов.</a:t>
            </a:r>
          </a:p>
          <a:p>
            <a:r>
              <a:rPr lang="ru-RU" dirty="0"/>
              <a:t>- Сведение сущности </a:t>
            </a:r>
            <a:r>
              <a:rPr lang="ru-RU" dirty="0" err="1"/>
              <a:t>ППК</a:t>
            </a:r>
            <a:r>
              <a:rPr lang="ru-RU" dirty="0"/>
              <a:t> к </a:t>
            </a:r>
            <a:r>
              <a:rPr lang="ru-RU" dirty="0" err="1"/>
              <a:t>профориентационной</a:t>
            </a:r>
            <a:r>
              <a:rPr lang="ru-RU" dirty="0"/>
              <a:t> деятельности, или дублирование подготовки в вузе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Включение </a:t>
            </a:r>
            <a:r>
              <a:rPr lang="ru-RU" sz="3200" b="1" dirty="0" err="1" smtClean="0"/>
              <a:t>допрофессиональной</a:t>
            </a:r>
            <a:r>
              <a:rPr lang="ru-RU" sz="3200" b="1" dirty="0" smtClean="0"/>
              <a:t> подготовки в систему непрерывного педагогического образования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Создание педагогических лицеев и гимназий для старшеклассников на базе педагогических вузов (гимназия Ушинского, г. Ярославль, педагогический лицей, г. Ульяновск);</a:t>
            </a:r>
          </a:p>
          <a:p>
            <a:r>
              <a:rPr lang="ru-RU" dirty="0" smtClean="0"/>
              <a:t>Разработка региональных программ развития педагогических кадров, включающих </a:t>
            </a:r>
            <a:r>
              <a:rPr lang="ru-RU" dirty="0" err="1" smtClean="0"/>
              <a:t>допрофессиональную</a:t>
            </a:r>
            <a:r>
              <a:rPr lang="ru-RU" dirty="0" smtClean="0"/>
              <a:t> подготовку.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Организация целостной психолого-педагогической подготовки в регионе на базе или с привлечением педагогических вузов и колледжей с использованием </a:t>
            </a:r>
            <a:r>
              <a:rPr lang="ru-RU" sz="3200" b="1" i="1" dirty="0" err="1" smtClean="0"/>
              <a:t>онлайн</a:t>
            </a:r>
            <a:r>
              <a:rPr lang="ru-RU" sz="3200" b="1" i="1" dirty="0" smtClean="0"/>
              <a:t> платформ и ресурсов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на базе вузов </a:t>
            </a:r>
            <a:r>
              <a:rPr lang="ru-RU" dirty="0" err="1" smtClean="0"/>
              <a:t>онлайн-платформ</a:t>
            </a:r>
            <a:r>
              <a:rPr lang="ru-RU" dirty="0" smtClean="0"/>
              <a:t>, ресурсами которых могут пользоваться педагогические классы, действующие в регионе (г. Томск);</a:t>
            </a:r>
          </a:p>
          <a:p>
            <a:r>
              <a:rPr lang="ru-RU" dirty="0" smtClean="0"/>
              <a:t>Создание сетевых педагогических классов, использующих </a:t>
            </a:r>
            <a:r>
              <a:rPr lang="ru-RU" dirty="0" err="1" smtClean="0"/>
              <a:t>онлайн-ресурсы</a:t>
            </a:r>
            <a:r>
              <a:rPr lang="ru-RU" dirty="0" smtClean="0"/>
              <a:t>, в том числе проведение уроков преподавателями вузов в </a:t>
            </a:r>
            <a:r>
              <a:rPr lang="ru-RU" dirty="0" err="1" smtClean="0"/>
              <a:t>онлайн-формате</a:t>
            </a:r>
            <a:r>
              <a:rPr lang="ru-RU" dirty="0" smtClean="0"/>
              <a:t>  (г. Екатеринбург, г. Волгоград)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Практико-ориентированная подготовка, направленная на развитие умений и способностей, необходимых для деятельности в социально-педагогической сфере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Проведение профессиональных проб.</a:t>
            </a:r>
          </a:p>
          <a:p>
            <a:r>
              <a:rPr lang="ru-RU" dirty="0" smtClean="0"/>
              <a:t>Работа обучающихся в педагогических классах в качестве помощника классного руководителя в начальных классах или помощника вожатого в летнем лагере.</a:t>
            </a:r>
          </a:p>
          <a:p>
            <a:r>
              <a:rPr lang="ru-RU" dirty="0" smtClean="0"/>
              <a:t>Организация педагогической практики для обучающихся.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Использование современных форм и методов обучения в процессе психолого-педагогической подготовки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Использование метода проектов, смешанного обучения, </a:t>
            </a:r>
            <a:r>
              <a:rPr lang="ru-RU" dirty="0" err="1" smtClean="0"/>
              <a:t>геймификации</a:t>
            </a:r>
            <a:r>
              <a:rPr lang="ru-RU" dirty="0" smtClean="0"/>
              <a:t>,  технологий  развития критического мышления, обучения в сообществе, дискуссии, и других.</a:t>
            </a:r>
          </a:p>
          <a:p>
            <a:r>
              <a:rPr lang="ru-RU" dirty="0" smtClean="0"/>
              <a:t>Обучение с погружением в студенческую среду (г. Тамбов).</a:t>
            </a:r>
          </a:p>
          <a:p>
            <a:r>
              <a:rPr lang="ru-RU" dirty="0" smtClean="0"/>
              <a:t>Проведение преподавателями педагогических вузов занятий в форме  </a:t>
            </a:r>
            <a:r>
              <a:rPr lang="ru-RU" dirty="0" err="1" smtClean="0"/>
              <a:t>вебинаров</a:t>
            </a:r>
            <a:r>
              <a:rPr lang="ru-RU" dirty="0" smtClean="0"/>
              <a:t>, видео- лекций, </a:t>
            </a:r>
            <a:r>
              <a:rPr lang="ru-RU" dirty="0" err="1" smtClean="0"/>
              <a:t>онлайн</a:t>
            </a:r>
            <a:r>
              <a:rPr lang="ru-RU" dirty="0" smtClean="0"/>
              <a:t> мастер-классов, </a:t>
            </a:r>
            <a:r>
              <a:rPr lang="ru-RU" dirty="0" err="1" smtClean="0"/>
              <a:t>веб-квестов</a:t>
            </a:r>
            <a:r>
              <a:rPr lang="ru-RU" dirty="0" smtClean="0"/>
              <a:t> с последующим сопровождением учащихся в электронной образовательной среде.</a:t>
            </a:r>
          </a:p>
          <a:p>
            <a:r>
              <a:rPr lang="ru-RU" dirty="0" smtClean="0"/>
              <a:t>Участие обучающихся в программе </a:t>
            </a:r>
            <a:r>
              <a:rPr lang="en-US" dirty="0" smtClean="0"/>
              <a:t>World Skills</a:t>
            </a:r>
            <a:r>
              <a:rPr lang="ru-RU" dirty="0" smtClean="0"/>
              <a:t> (</a:t>
            </a:r>
            <a:r>
              <a:rPr lang="ru-RU" dirty="0" err="1" smtClean="0"/>
              <a:t>Ярославкая</a:t>
            </a:r>
            <a:r>
              <a:rPr lang="ru-RU" dirty="0" smtClean="0"/>
              <a:t> область).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Разработка индивидуальных учебных планов с зачетом образовательных результатов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Разработка индивидуальных учебных планов и траекторий.</a:t>
            </a:r>
          </a:p>
          <a:p>
            <a:r>
              <a:rPr lang="ru-RU" dirty="0" smtClean="0"/>
              <a:t>Возможность зачета образовательных результатов, полученных в организациях общего, дополнительного, среднего профессионального и высшего образования, образовательных платформах.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Привлечение обучающихся педагогических классов к участию в конкурсах профессионального мастерства  и олимпиадах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Организация Российской педагогической олимпиады (г. Ярославль).</a:t>
            </a:r>
          </a:p>
          <a:p>
            <a:r>
              <a:rPr lang="ru-RU" dirty="0" smtClean="0"/>
              <a:t>Организация педагогических олимпиад регионального и муниципального уровней.</a:t>
            </a:r>
          </a:p>
          <a:p>
            <a:r>
              <a:rPr lang="ru-RU" dirty="0" smtClean="0"/>
              <a:t>Участие в конкурсах профессионального мастерства, проводимых в вузах и колледжах.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Разработка и организация научно-методического сопровождения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Разработка образовательных курсов, реализуемых на территории региона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Разработка и реализация программ повышения квалификации педагогов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dirty="0" smtClean="0"/>
              <a:t>Широкое привлечение к работе в </a:t>
            </a:r>
            <a:r>
              <a:rPr lang="ru-RU" dirty="0" err="1" smtClean="0"/>
              <a:t>ДПП</a:t>
            </a:r>
            <a:r>
              <a:rPr lang="ru-RU" dirty="0" smtClean="0"/>
              <a:t> преподавателей и студентов педагогических вузов и колледжей.</a:t>
            </a:r>
          </a:p>
          <a:p>
            <a:r>
              <a:rPr lang="ru-RU" dirty="0" smtClean="0"/>
              <a:t>Организация педагогической практики студентов на базе педагогических классов.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Изучение опыта </a:t>
            </a:r>
            <a:r>
              <a:rPr lang="ru-RU" sz="3200" b="1" dirty="0" err="1" smtClean="0"/>
              <a:t>допрофессиональной</a:t>
            </a:r>
            <a:r>
              <a:rPr lang="ru-RU" sz="3200" b="1" dirty="0" smtClean="0"/>
              <a:t> педагогической подготовки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Методы исследования:</a:t>
            </a:r>
          </a:p>
          <a:p>
            <a:r>
              <a:rPr lang="ru-RU" dirty="0" smtClean="0"/>
              <a:t>Анализ, систематизация и обобщение данных мониторинга, представленных из 87 регионов Российской Федерации.</a:t>
            </a:r>
          </a:p>
          <a:p>
            <a:r>
              <a:rPr lang="ru-RU" dirty="0" smtClean="0"/>
              <a:t>Изучение документов, представленных на сайтах общеобразовательных организаций, колледжей и вузов.</a:t>
            </a:r>
          </a:p>
          <a:p>
            <a:r>
              <a:rPr lang="ru-RU" dirty="0" smtClean="0"/>
              <a:t>Беседы с педагогами и организаторами педагогических и психолого-педагогических классов и групп.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ДПП</a:t>
            </a:r>
            <a:r>
              <a:rPr lang="ru-RU" dirty="0" smtClean="0"/>
              <a:t> </a:t>
            </a:r>
            <a:r>
              <a:rPr lang="ru-RU" b="1" dirty="0" smtClean="0"/>
              <a:t>младших школьников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Целевые ориентиры</a:t>
            </a:r>
            <a:r>
              <a:rPr lang="ru-RU" dirty="0" smtClean="0"/>
              <a:t> </a:t>
            </a:r>
            <a:r>
              <a:rPr lang="ru-RU" dirty="0" err="1" smtClean="0"/>
              <a:t>ДПП</a:t>
            </a:r>
            <a:r>
              <a:rPr lang="ru-RU" dirty="0" smtClean="0"/>
              <a:t> :</a:t>
            </a:r>
          </a:p>
          <a:p>
            <a:r>
              <a:rPr lang="ru-RU" dirty="0" smtClean="0"/>
              <a:t>формирование представлений о мире педагогических профессий,</a:t>
            </a:r>
          </a:p>
          <a:p>
            <a:r>
              <a:rPr lang="ru-RU" dirty="0" smtClean="0"/>
              <a:t>формирование понимания роли труда в жизни человека через участие в различных видах деятельности,</a:t>
            </a:r>
          </a:p>
          <a:p>
            <a:r>
              <a:rPr lang="ru-RU" dirty="0" smtClean="0"/>
              <a:t>расширение кругозора и осведомленности ребенка о педагогических профессиях в процессе общения со взрослым.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ДПП</a:t>
            </a:r>
            <a:r>
              <a:rPr lang="ru-RU" dirty="0" smtClean="0"/>
              <a:t> </a:t>
            </a:r>
            <a:r>
              <a:rPr lang="ru-RU" b="1" dirty="0" smtClean="0"/>
              <a:t>младших школьников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Формы</a:t>
            </a:r>
            <a:r>
              <a:rPr lang="ru-RU" dirty="0" smtClean="0"/>
              <a:t> организации:</a:t>
            </a:r>
          </a:p>
          <a:p>
            <a:r>
              <a:rPr lang="ru-RU" dirty="0" smtClean="0"/>
              <a:t>ведущей формой является </a:t>
            </a:r>
            <a:r>
              <a:rPr lang="ru-RU" b="1" i="1" dirty="0" smtClean="0"/>
              <a:t>внеурочная деятельность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Примеры</a:t>
            </a:r>
            <a:r>
              <a:rPr lang="ru-RU" dirty="0" smtClean="0"/>
              <a:t>: «Мир профессий», «Профессии от А до Я», «Все профессии нужны, все профессии важны» и др.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err="1" smtClean="0"/>
              <a:t>СОШ</a:t>
            </a:r>
            <a:r>
              <a:rPr lang="ru-RU" dirty="0" smtClean="0"/>
              <a:t> № 34 имени </a:t>
            </a:r>
            <a:r>
              <a:rPr lang="ru-RU" dirty="0" err="1" smtClean="0"/>
              <a:t>Амелина</a:t>
            </a:r>
            <a:r>
              <a:rPr lang="ru-RU" dirty="0" smtClean="0"/>
              <a:t> Станислава Александровича» (г. Кемерово) </a:t>
            </a:r>
            <a:r>
              <a:rPr lang="ru-RU" dirty="0" err="1" smtClean="0"/>
              <a:t>профориентационный</a:t>
            </a:r>
            <a:r>
              <a:rPr lang="ru-RU" dirty="0" smtClean="0"/>
              <a:t> </a:t>
            </a:r>
            <a:r>
              <a:rPr lang="ru-RU" dirty="0" err="1" smtClean="0"/>
              <a:t>квест</a:t>
            </a:r>
            <a:r>
              <a:rPr lang="ru-RU" dirty="0" smtClean="0"/>
              <a:t> «Кто работает в школе?»</a:t>
            </a:r>
          </a:p>
          <a:p>
            <a:r>
              <a:rPr lang="ru-RU" dirty="0" err="1" smtClean="0"/>
              <a:t>ДПП</a:t>
            </a:r>
            <a:r>
              <a:rPr lang="ru-RU" dirty="0" smtClean="0"/>
              <a:t> через </a:t>
            </a:r>
            <a:r>
              <a:rPr lang="ru-RU" b="1" i="1" dirty="0" smtClean="0"/>
              <a:t>учебные предметы.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</a:t>
            </a:r>
            <a:r>
              <a:rPr lang="ru-RU" dirty="0" err="1" smtClean="0"/>
              <a:t>ДПП</a:t>
            </a:r>
            <a:r>
              <a:rPr lang="ru-RU" dirty="0" smtClean="0"/>
              <a:t> </a:t>
            </a:r>
            <a:r>
              <a:rPr lang="ru-RU" b="1" dirty="0" smtClean="0"/>
              <a:t>младших школьников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Взаимодействие учителя и родителей младших школьников</a:t>
            </a:r>
            <a:r>
              <a:rPr lang="ru-RU" dirty="0" smtClean="0"/>
              <a:t> в </a:t>
            </a:r>
            <a:r>
              <a:rPr lang="ru-RU" dirty="0" err="1" smtClean="0"/>
              <a:t>ДПП</a:t>
            </a:r>
            <a:r>
              <a:rPr lang="ru-RU" dirty="0" smtClean="0"/>
              <a:t> предполагает выявление уровня заинтересованности семьи в этой работе; определение роли родителей в выборе будущей профессии ребенком; участие родителей, работающих учителями, педагогами, преподавателями, на занятиях (рассказать о своей профессии, провести мастер-класс), совместно с детьми выполнять задания, участвовать в экскурсиях, мероприятиях,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родительских собраниях.</a:t>
            </a:r>
          </a:p>
          <a:p>
            <a:pPr>
              <a:buNone/>
            </a:pPr>
            <a:r>
              <a:rPr lang="ru-RU" b="1" i="1" dirty="0" smtClean="0"/>
              <a:t>Проблемы в практической организации </a:t>
            </a:r>
            <a:r>
              <a:rPr lang="ru-RU" b="1" i="1" dirty="0" err="1" smtClean="0"/>
              <a:t>ДПП</a:t>
            </a:r>
            <a:r>
              <a:rPr lang="ru-RU" dirty="0" smtClean="0"/>
              <a:t> в начальных классах является ее фрагментарность, хаотичность, </a:t>
            </a:r>
            <a:r>
              <a:rPr lang="ru-RU" dirty="0" err="1" smtClean="0"/>
              <a:t>узкость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</a:t>
            </a:r>
            <a:r>
              <a:rPr lang="ru-RU" sz="3600" dirty="0" err="1" smtClean="0"/>
              <a:t>ДПП</a:t>
            </a:r>
            <a:r>
              <a:rPr lang="ru-RU" sz="3600" dirty="0" smtClean="0"/>
              <a:t> на ступенях </a:t>
            </a:r>
            <a:r>
              <a:rPr lang="ru-RU" sz="3600" b="1" dirty="0" smtClean="0"/>
              <a:t>основного и полного среднего образования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 Омской области. Допрофессиональная педагогическая подготовка школьников в ней реализуется на базах общеобразовательных организаций, но по моделям,  предложенным Омским государственным педагогическим университетом (</a:t>
            </a:r>
            <a:r>
              <a:rPr lang="ru-RU" dirty="0" err="1" smtClean="0"/>
              <a:t>ОмГПУ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1. Учащиеся 9–11-х классов могут входить в </a:t>
            </a:r>
            <a:r>
              <a:rPr lang="ru-RU" b="1" dirty="0" smtClean="0"/>
              <a:t>сетевой городской педагогический класс </a:t>
            </a:r>
            <a:r>
              <a:rPr lang="ru-RU" dirty="0" smtClean="0"/>
              <a:t>[Гущина,  2018]. Сетевой педагогический класс организуется в рамках дополнительного образования во внеурочное время по отдельно составленному учебному плану и расписанию. Зачисление производится на основании заявлений родителей, учащихся, рекомендаций учителей.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</a:t>
            </a:r>
            <a:r>
              <a:rPr lang="ru-RU" sz="3600" dirty="0" err="1" smtClean="0"/>
              <a:t>ДПП</a:t>
            </a:r>
            <a:r>
              <a:rPr lang="ru-RU" sz="3600" dirty="0" smtClean="0"/>
              <a:t> на ступенях </a:t>
            </a:r>
            <a:r>
              <a:rPr lang="ru-RU" sz="3600" b="1" dirty="0" smtClean="0"/>
              <a:t>основного и полного среднего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настоящее время в муниципальной системе сетевое профильное обучение реализуется по нескольким моделям. Наибольшее распространение в </a:t>
            </a:r>
            <a:r>
              <a:rPr lang="ru-RU" dirty="0" err="1" smtClean="0"/>
              <a:t>ОО</a:t>
            </a:r>
            <a:r>
              <a:rPr lang="ru-RU" dirty="0" smtClean="0"/>
              <a:t> г. Омска получила модель «</a:t>
            </a:r>
            <a:r>
              <a:rPr lang="ru-RU" b="1" dirty="0" smtClean="0"/>
              <a:t>Школа-Школа</a:t>
            </a:r>
            <a:r>
              <a:rPr lang="ru-RU" dirty="0" smtClean="0"/>
              <a:t>». Данную модель реализуют 32 образовательных организации. В этих школах 1 819 детей осваивают образовательные программы </a:t>
            </a:r>
            <a:r>
              <a:rPr lang="ru-RU" dirty="0" err="1" smtClean="0"/>
              <a:t>предпрофильного</a:t>
            </a:r>
            <a:r>
              <a:rPr lang="ru-RU" dirty="0" smtClean="0"/>
              <a:t> и профильного обучения в сетевой форме (1,5 % от общего количества обучающихся школ города).</a:t>
            </a:r>
          </a:p>
          <a:p>
            <a:r>
              <a:rPr lang="ru-RU" dirty="0" smtClean="0"/>
              <a:t>Модель «</a:t>
            </a:r>
            <a:r>
              <a:rPr lang="ru-RU" b="1" dirty="0" smtClean="0"/>
              <a:t>Школа-ВУЗ (СУЗ)</a:t>
            </a:r>
            <a:r>
              <a:rPr lang="ru-RU" dirty="0" smtClean="0"/>
              <a:t>»  реализуется 7 учреждениями.  </a:t>
            </a:r>
          </a:p>
          <a:p>
            <a:r>
              <a:rPr lang="ru-RU" dirty="0" smtClean="0"/>
              <a:t>Модель «</a:t>
            </a:r>
            <a:r>
              <a:rPr lang="ru-RU" b="1" dirty="0" smtClean="0"/>
              <a:t>Школа-Организация дополнительного образования детей и (или) взрослых</a:t>
            </a:r>
            <a:r>
              <a:rPr lang="ru-RU" dirty="0" smtClean="0"/>
              <a:t>» реализуется 3 школами 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</a:t>
            </a:r>
            <a:r>
              <a:rPr lang="ru-RU" sz="3600" dirty="0" err="1" smtClean="0"/>
              <a:t>ДПП</a:t>
            </a:r>
            <a:r>
              <a:rPr lang="ru-RU" sz="3600" dirty="0" smtClean="0"/>
              <a:t> на ступенях </a:t>
            </a:r>
            <a:r>
              <a:rPr lang="ru-RU" sz="3600" b="1" dirty="0" smtClean="0"/>
              <a:t>основного и полного среднего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 Учащиеся 9–11-х классов могут входить в муниципальный педагогический класс. </a:t>
            </a:r>
          </a:p>
          <a:p>
            <a:pPr>
              <a:buNone/>
            </a:pPr>
            <a:r>
              <a:rPr lang="ru-RU" dirty="0" smtClean="0"/>
              <a:t>Такой педагогический класс предоставляет возможность старшеклассникам сельских школ, ориентированных на получение педагогической профессии, обучаться на базе опорной школы в районе.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Организация </a:t>
            </a:r>
            <a:r>
              <a:rPr lang="ru-RU" sz="3600" dirty="0" err="1" smtClean="0"/>
              <a:t>ДПП</a:t>
            </a:r>
            <a:r>
              <a:rPr lang="ru-RU" sz="3600" dirty="0" smtClean="0"/>
              <a:t> на ступенях </a:t>
            </a:r>
            <a:r>
              <a:rPr lang="ru-RU" sz="3600" b="1" dirty="0" smtClean="0"/>
              <a:t>основного и полного среднего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3. Учащиеся 9–11-х классов могут входить в школьный педагогический класс. </a:t>
            </a:r>
          </a:p>
          <a:p>
            <a:pPr>
              <a:buNone/>
            </a:pPr>
            <a:r>
              <a:rPr lang="ru-RU" dirty="0" smtClean="0"/>
              <a:t>Педагогический класс формируется из обучающихся 9–11-х классов при наличии у них склонностей и интереса к профессиям социально-гуманитарного направления, намерения приобрести соответствующую профессиональную подготовку и необходимый общеобразовательный уровень. Образовательный процесс в педагогическом классе осуществляется педагогами либо психологом, прошедшими курсы повышения квалификации.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Содержание </a:t>
            </a:r>
            <a:r>
              <a:rPr lang="ru-RU" sz="3600" b="1" dirty="0" err="1" smtClean="0"/>
              <a:t>ДПП</a:t>
            </a:r>
            <a:r>
              <a:rPr lang="ru-RU" sz="3600" b="1" dirty="0" smtClean="0"/>
              <a:t> школьников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200" dirty="0" smtClean="0"/>
              <a:t>«Чему учить?» и «Как учить?»</a:t>
            </a:r>
          </a:p>
          <a:p>
            <a:r>
              <a:rPr lang="ru-RU" sz="2200" dirty="0" smtClean="0"/>
              <a:t>Необходимость концептуальной перестройки психолого-педагогических классов с формата классической профориентации на формат </a:t>
            </a:r>
            <a:r>
              <a:rPr lang="ru-RU" sz="2200" dirty="0" err="1" smtClean="0"/>
              <a:t>довузовской</a:t>
            </a:r>
            <a:r>
              <a:rPr lang="ru-RU" sz="2200" dirty="0" smtClean="0"/>
              <a:t> подготовки или так называемого «</a:t>
            </a:r>
            <a:r>
              <a:rPr lang="ru-RU" sz="2200" dirty="0" err="1" smtClean="0"/>
              <a:t>предбакалавриата</a:t>
            </a:r>
            <a:r>
              <a:rPr lang="ru-RU" sz="2200" dirty="0" smtClean="0"/>
              <a:t>» .</a:t>
            </a:r>
          </a:p>
          <a:p>
            <a:r>
              <a:rPr lang="ru-RU" sz="2200" dirty="0" smtClean="0"/>
              <a:t>Пока преобладает традиционный вариант:</a:t>
            </a:r>
          </a:p>
          <a:p>
            <a:pPr>
              <a:buFontTx/>
              <a:buChar char="-"/>
            </a:pPr>
            <a:r>
              <a:rPr lang="ru-RU" sz="2200" dirty="0" smtClean="0"/>
              <a:t>Программы имеют </a:t>
            </a:r>
            <a:r>
              <a:rPr lang="ru-RU" sz="2200" b="1" dirty="0" smtClean="0"/>
              <a:t>акцент</a:t>
            </a:r>
            <a:r>
              <a:rPr lang="ru-RU" sz="2200" dirty="0" smtClean="0"/>
              <a:t> на психолого-педагогическую работу (психолого-педагогический класс), вожатскую деятельность (школа вожатых), социально-педагогическую и/или волонтерскую деятельность и др. </a:t>
            </a:r>
          </a:p>
          <a:p>
            <a:pPr>
              <a:buFontTx/>
              <a:buChar char="-"/>
            </a:pPr>
            <a:r>
              <a:rPr lang="ru-RU" sz="2200" dirty="0" smtClean="0"/>
              <a:t>Большую распространенность имеют </a:t>
            </a:r>
            <a:r>
              <a:rPr lang="ru-RU" sz="2200" b="1" dirty="0" smtClean="0"/>
              <a:t>академические</a:t>
            </a:r>
            <a:r>
              <a:rPr lang="ru-RU" sz="2200" dirty="0" smtClean="0"/>
              <a:t> педагогические классы, программа работы которых достаточно консервативна как организационно, так и содержательно. </a:t>
            </a:r>
            <a:endParaRPr lang="ru-RU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</a:t>
            </a:r>
            <a:r>
              <a:rPr lang="ru-RU" b="1" dirty="0" err="1" smtClean="0"/>
              <a:t>ДПП</a:t>
            </a:r>
            <a:r>
              <a:rPr lang="ru-RU" b="1" dirty="0" smtClean="0"/>
              <a:t>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Учащимся педагогических классов Санкт-Петербургских школ было предложено составить свою программу-концепцию допрофессиональной педагогической подготовки в школе (гимназии, лицее). Мнение школьников сошлись на том, что педагогическая подготовка – это </a:t>
            </a:r>
            <a:r>
              <a:rPr lang="ru-RU" b="1" dirty="0" smtClean="0"/>
              <a:t>«курс» дисциплин, связанных с воспитанием и имеющих некоторое практическое применение в школе</a:t>
            </a:r>
            <a:r>
              <a:rPr lang="ru-RU" dirty="0" smtClean="0"/>
              <a:t>. Они считают, что педагогическая подготовка должна состоять из 14 компонентов: теоретических знаний, таких как психология (43 %), практика (36,8 %), педагогика, (30,7 %), основы профессионального мастерства (16,7 %), навыки общения (13,2 %) и этика (0,9 %). Среди названных компонентов также присутствуют самостоятельная подготовка (3,5 %) и чтение педагогической литературы (3,5 %). </a:t>
            </a:r>
          </a:p>
          <a:p>
            <a:r>
              <a:rPr lang="ru-RU" sz="3800" dirty="0" smtClean="0"/>
              <a:t>Таким образом, по мнению старшеклассников, педагогическая подготовка в большей своей части – это </a:t>
            </a:r>
            <a:r>
              <a:rPr lang="ru-RU" sz="3800" b="1" dirty="0" smtClean="0"/>
              <a:t>гуманитарно-теоретическое образование с основами практических умений и навыков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</a:t>
            </a:r>
            <a:r>
              <a:rPr lang="ru-RU" b="1" dirty="0" err="1" smtClean="0"/>
              <a:t>ДПП</a:t>
            </a:r>
            <a:r>
              <a:rPr lang="ru-RU" b="1" dirty="0" smtClean="0"/>
              <a:t>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Пример</a:t>
            </a:r>
            <a:r>
              <a:rPr lang="ru-RU" dirty="0" smtClean="0"/>
              <a:t>: педагогический класс (группа) в Новониколаевском муниципальном районе при </a:t>
            </a:r>
            <a:r>
              <a:rPr lang="ru-RU" b="1" dirty="0" err="1" smtClean="0"/>
              <a:t>ВГСПУ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деятельности профильного педагогического класса: профессиональная ориентация и первоначальная подготовка к освоению педагогической профессии обучающихся, ориентированных на продолжение образования в </a:t>
            </a:r>
            <a:r>
              <a:rPr lang="ru-RU" dirty="0" err="1" smtClean="0"/>
              <a:t>ссузах</a:t>
            </a:r>
            <a:r>
              <a:rPr lang="ru-RU" dirty="0" smtClean="0"/>
              <a:t> и вузах педагогического профиля.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Содержание мониторинга опыта </a:t>
            </a:r>
            <a:r>
              <a:rPr lang="ru-RU" sz="3200" b="1" dirty="0" err="1" smtClean="0"/>
              <a:t>допрофессиональной</a:t>
            </a:r>
            <a:r>
              <a:rPr lang="ru-RU" sz="3200" b="1" dirty="0" smtClean="0"/>
              <a:t> педагогической подготовки (</a:t>
            </a:r>
            <a:r>
              <a:rPr lang="ru-RU" sz="3200" b="1" dirty="0" err="1" smtClean="0"/>
              <a:t>ДПП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Блок 1.</a:t>
            </a:r>
            <a:r>
              <a:rPr lang="ru-RU" sz="1800" dirty="0" smtClean="0"/>
              <a:t> </a:t>
            </a:r>
            <a:r>
              <a:rPr lang="ru-RU" sz="1800" b="1" dirty="0" smtClean="0"/>
              <a:t>Общая информация об </a:t>
            </a:r>
            <a:r>
              <a:rPr lang="ru-RU" sz="1800" b="1" dirty="0" err="1" smtClean="0"/>
              <a:t>организацииДПП</a:t>
            </a:r>
            <a:r>
              <a:rPr lang="ru-RU" sz="1800" b="1" dirty="0" smtClean="0"/>
              <a:t> школьников </a:t>
            </a:r>
            <a:r>
              <a:rPr lang="ru-RU" sz="1800" dirty="0" smtClean="0"/>
              <a:t>(Наличие региональной программы  по организации </a:t>
            </a:r>
            <a:r>
              <a:rPr lang="ru-RU" sz="1800" dirty="0" err="1" smtClean="0"/>
              <a:t>ДПП</a:t>
            </a:r>
            <a:r>
              <a:rPr lang="ru-RU" sz="1800" dirty="0" smtClean="0"/>
              <a:t>; Реализуемые форматы </a:t>
            </a:r>
            <a:r>
              <a:rPr lang="ru-RU" sz="1800" dirty="0" err="1" smtClean="0"/>
              <a:t>ДПП</a:t>
            </a:r>
            <a:r>
              <a:rPr lang="ru-RU" sz="1800" dirty="0" smtClean="0"/>
              <a:t>; Инструменты оценивания эффективности  </a:t>
            </a:r>
            <a:r>
              <a:rPr lang="ru-RU" sz="1800" dirty="0" err="1" smtClean="0"/>
              <a:t>ДПП</a:t>
            </a:r>
            <a:r>
              <a:rPr lang="ru-RU" sz="1800" dirty="0" smtClean="0"/>
              <a:t>).</a:t>
            </a:r>
          </a:p>
          <a:p>
            <a:pPr>
              <a:buNone/>
            </a:pPr>
            <a:r>
              <a:rPr lang="ru-RU" sz="1800" b="1" dirty="0" smtClean="0"/>
              <a:t>Блок 2. Организация деятельности профильных педагогических </a:t>
            </a:r>
            <a:r>
              <a:rPr lang="ru-RU" sz="1800" dirty="0" smtClean="0"/>
              <a:t>(психолого-педагогических) классов (Количество общеобразовательных организаций региона, в которых созданы профильные педагогические классы; Количество обучающихся; Нормативно-правовые основания  их деятельности.</a:t>
            </a:r>
          </a:p>
          <a:p>
            <a:pPr>
              <a:buNone/>
            </a:pPr>
            <a:r>
              <a:rPr lang="ru-RU" sz="1800" b="1" dirty="0" smtClean="0"/>
              <a:t>Блок 3. Реализация программ дополнительного образования детей, направленных на </a:t>
            </a:r>
            <a:r>
              <a:rPr lang="ru-RU" sz="1800" b="1" dirty="0" err="1" smtClean="0"/>
              <a:t>допрофессиональную</a:t>
            </a:r>
            <a:r>
              <a:rPr lang="ru-RU" sz="1800" b="1" dirty="0" smtClean="0"/>
              <a:t> педагогическую подготовку</a:t>
            </a:r>
          </a:p>
          <a:p>
            <a:pPr>
              <a:buNone/>
            </a:pPr>
            <a:r>
              <a:rPr lang="ru-RU" sz="1800" b="1" dirty="0" smtClean="0"/>
              <a:t>Блок 4. Опыт проведения региональных и муниципальных олимпиад и иных конкурсов, направленных на выявление педагогически одаренных школьников</a:t>
            </a:r>
          </a:p>
          <a:p>
            <a:pPr>
              <a:buNone/>
            </a:pPr>
            <a:r>
              <a:rPr lang="ru-RU" sz="1800" b="1" dirty="0" smtClean="0"/>
              <a:t>Блок 5. Наличие электронных ресурсов,  направленных на </a:t>
            </a:r>
            <a:r>
              <a:rPr lang="ru-RU" sz="1800" b="1" dirty="0" err="1" smtClean="0"/>
              <a:t>ДПП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r>
              <a:rPr lang="ru-RU" sz="1800" b="1" dirty="0" smtClean="0"/>
              <a:t>Блок 6. Опыт научно-методического сопровождения педагогов, осуществляющих  </a:t>
            </a:r>
            <a:r>
              <a:rPr lang="ru-RU" sz="1800" b="1" dirty="0" err="1" smtClean="0"/>
              <a:t>ДПП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</a:t>
            </a:r>
            <a:r>
              <a:rPr lang="ru-RU" b="1" dirty="0" err="1" smtClean="0"/>
              <a:t>ДПП</a:t>
            </a:r>
            <a:r>
              <a:rPr lang="ru-RU" b="1" dirty="0" smtClean="0"/>
              <a:t>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6000" dirty="0" smtClean="0"/>
              <a:t>Учебный план предусматривает двух (трех) летний срок профильного обучения. Занятия в педагогическом классе организуются один раз в неделю. Общее руководство учебно-воспитательным процессом в педагогическом классе осуществляет куратор районного педагогического класса, назначаемый приказом председателя </a:t>
            </a:r>
            <a:r>
              <a:rPr lang="ru-RU" sz="6000" dirty="0" err="1" smtClean="0"/>
              <a:t>МКУ</a:t>
            </a:r>
            <a:r>
              <a:rPr lang="ru-RU" sz="6000" dirty="0" smtClean="0"/>
              <a:t> «Комитет по образованию Новониколаевского района» Волгоградской области. Программа разработана </a:t>
            </a:r>
            <a:r>
              <a:rPr lang="ru-RU" sz="6000" dirty="0" err="1" smtClean="0"/>
              <a:t>МКУ</a:t>
            </a:r>
            <a:r>
              <a:rPr lang="ru-RU" sz="6000" dirty="0" smtClean="0"/>
              <a:t> «Комитет по образованию Новониколаевского района» как лабораторией </a:t>
            </a:r>
            <a:r>
              <a:rPr lang="ru-RU" sz="6000" dirty="0" err="1" smtClean="0"/>
              <a:t>ВНОЦ</a:t>
            </a:r>
            <a:r>
              <a:rPr lang="ru-RU" sz="6000" dirty="0" smtClean="0"/>
              <a:t> РАО совместно с сотрудниками Центра образовательных инноваций </a:t>
            </a:r>
            <a:r>
              <a:rPr lang="ru-RU" sz="6000" dirty="0" err="1" smtClean="0"/>
              <a:t>ФГБОУ</a:t>
            </a:r>
            <a:r>
              <a:rPr lang="ru-RU" sz="6000" dirty="0" smtClean="0"/>
              <a:t>   ВО </a:t>
            </a:r>
            <a:r>
              <a:rPr lang="ru-RU" sz="6000" dirty="0" err="1" smtClean="0"/>
              <a:t>ВГСПУ</a:t>
            </a:r>
            <a:r>
              <a:rPr lang="ru-RU" sz="6000" dirty="0" smtClean="0"/>
              <a:t>. Программа рассчитана на 396 часов, 34 учебных недели: 1 год обучения – 198 часов; 2 год обучения – 198 часов.</a:t>
            </a:r>
          </a:p>
          <a:p>
            <a:pPr>
              <a:buNone/>
            </a:pPr>
            <a:r>
              <a:rPr lang="ru-RU" sz="6000" b="1" dirty="0" smtClean="0"/>
              <a:t>Модули</a:t>
            </a:r>
            <a:r>
              <a:rPr lang="ru-RU" sz="6000" dirty="0" smtClean="0"/>
              <a:t>: </a:t>
            </a:r>
          </a:p>
          <a:p>
            <a:r>
              <a:rPr lang="ru-RU" sz="6000" dirty="0" smtClean="0"/>
              <a:t>«Учитель в системах координат», «Учитель в системе взаимоотношений», «Учитель в педагогических системах», «Учитель в системе ценностей», «Я и профессия педагога: психология построения профессиональной перспективы».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Содержание </a:t>
            </a:r>
            <a:r>
              <a:rPr lang="ru-RU" b="1" dirty="0" err="1" smtClean="0"/>
              <a:t>ДПП</a:t>
            </a:r>
            <a:r>
              <a:rPr lang="ru-RU" b="1" dirty="0" smtClean="0"/>
              <a:t>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процессе освоения программы возможно прохождение обучающимися педагогической практики на базе общеобразовательных учреждений и учреждений дополнительного образования на основе дополнительного соглашения.</a:t>
            </a:r>
          </a:p>
          <a:p>
            <a:r>
              <a:rPr lang="ru-RU" dirty="0" smtClean="0"/>
              <a:t>Программой предусмотрено освоение курса на трех </a:t>
            </a:r>
            <a:r>
              <a:rPr lang="ru-RU" b="1" dirty="0" smtClean="0"/>
              <a:t>уровнях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smtClean="0"/>
              <a:t>-     базовом </a:t>
            </a:r>
            <a:r>
              <a:rPr lang="ru-RU" dirty="0" smtClean="0"/>
              <a:t>(знакомство обучающихся с профессиональной педагогической деятельностью с целью профессиональной ориентации и более успешного самоопределения в будущей профессиональной сфере), </a:t>
            </a:r>
          </a:p>
          <a:p>
            <a:pPr>
              <a:buFontTx/>
              <a:buChar char="-"/>
            </a:pPr>
            <a:r>
              <a:rPr lang="ru-RU" dirty="0" smtClean="0"/>
              <a:t>продвинутом (учащиеся овладевают полным программным содержанием курса и получают сертифицированное подтверждение его освоения), </a:t>
            </a:r>
          </a:p>
          <a:p>
            <a:pPr>
              <a:buFontTx/>
              <a:buChar char="-"/>
            </a:pPr>
            <a:r>
              <a:rPr lang="ru-RU" dirty="0" smtClean="0"/>
              <a:t>творческом (школьники в процессе освоения программы курса  выходят на самостоятельную формулировку образовательных и исследовательских задач, активно участвуют в конкурсах, конференциях молодых исследователей по направлению деятельности).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Перспективные пути развития </a:t>
            </a:r>
            <a:r>
              <a:rPr lang="ru-RU" sz="3200" b="1" dirty="0" err="1" smtClean="0"/>
              <a:t>допрофессиональной</a:t>
            </a:r>
            <a:r>
              <a:rPr lang="ru-RU" sz="3200" b="1" dirty="0" smtClean="0"/>
              <a:t> педагогической подготовки школьников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Нормативное обеспечение </a:t>
            </a:r>
            <a:r>
              <a:rPr lang="ru-RU" dirty="0" err="1" smtClean="0"/>
              <a:t>допрофессиональной</a:t>
            </a:r>
            <a:r>
              <a:rPr lang="ru-RU" dirty="0" smtClean="0"/>
              <a:t> педагогической подготовки</a:t>
            </a:r>
          </a:p>
          <a:p>
            <a:r>
              <a:rPr lang="ru-RU" dirty="0" smtClean="0"/>
              <a:t>Использование существующих и </a:t>
            </a:r>
            <a:r>
              <a:rPr lang="ru-RU" smtClean="0"/>
              <a:t>вновь создаваемых </a:t>
            </a:r>
            <a:r>
              <a:rPr lang="ru-RU" dirty="0" smtClean="0"/>
              <a:t>педагогических классов и групп с целью </a:t>
            </a:r>
            <a:r>
              <a:rPr lang="ru-RU" dirty="0" err="1" smtClean="0"/>
              <a:t>педагогизации</a:t>
            </a:r>
            <a:r>
              <a:rPr lang="ru-RU" dirty="0" smtClean="0"/>
              <a:t> социальной среды</a:t>
            </a:r>
          </a:p>
          <a:p>
            <a:r>
              <a:rPr lang="ru-RU" dirty="0" smtClean="0"/>
              <a:t>Развитие у обучающихся педагогических классов ценностно-смысловой сферы, ориентированной на работу в педагогических </a:t>
            </a:r>
            <a:r>
              <a:rPr lang="ru-RU" dirty="0" err="1" smtClean="0"/>
              <a:t>социономических</a:t>
            </a:r>
            <a:r>
              <a:rPr lang="ru-RU" dirty="0" smtClean="0"/>
              <a:t> профессиях</a:t>
            </a:r>
          </a:p>
          <a:p>
            <a:r>
              <a:rPr lang="ru-RU" dirty="0" smtClean="0"/>
              <a:t>Организация взаимодействия между образовательными организациями, реализующими </a:t>
            </a:r>
            <a:r>
              <a:rPr lang="ru-RU" dirty="0" err="1" smtClean="0"/>
              <a:t>допрофессиональную</a:t>
            </a:r>
            <a:r>
              <a:rPr lang="ru-RU" dirty="0" smtClean="0"/>
              <a:t> педагогическую подготовку на федеральном, региональном и муниципальном уровнях</a:t>
            </a:r>
          </a:p>
          <a:p>
            <a:r>
              <a:rPr lang="ru-RU" dirty="0" smtClean="0"/>
              <a:t>Организация информационного сопровождения деятельности педагогических и психолого-педагогических классов на федеральном, региональном, муниципальном уровнях и в самих образовательных организациях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Чернявская А.П., </a:t>
            </a:r>
            <a:r>
              <a:rPr lang="ru-RU" dirty="0" err="1" smtClean="0"/>
              <a:t>Байбородова</a:t>
            </a:r>
            <a:r>
              <a:rPr lang="ru-RU" dirty="0" smtClean="0"/>
              <a:t> Л.В., </a:t>
            </a:r>
            <a:r>
              <a:rPr lang="ru-RU" dirty="0" err="1" smtClean="0"/>
              <a:t>Головинина</a:t>
            </a:r>
            <a:r>
              <a:rPr lang="ru-RU" dirty="0" smtClean="0"/>
              <a:t> И.В., Груздев М.В., </a:t>
            </a:r>
            <a:r>
              <a:rPr lang="ru-RU" dirty="0" err="1" smtClean="0"/>
              <a:t>Папуткова</a:t>
            </a:r>
            <a:r>
              <a:rPr lang="ru-RU" dirty="0" smtClean="0"/>
              <a:t> Г.А., Ходырев А.М. Допрофессиональная  педагогическая  подготовка  школьников в современных условиях //  Известия Волгоградского государственного педагогического университета. </a:t>
            </a:r>
            <a:r>
              <a:rPr lang="ru-RU" dirty="0" err="1" smtClean="0"/>
              <a:t>Вып</a:t>
            </a:r>
            <a:r>
              <a:rPr lang="ru-RU" dirty="0" smtClean="0"/>
              <a:t> 6 (159). 2021. С. 4-10.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://newizvestia.vspu.ru/index.php/izvestia/issue/view/16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err="1" smtClean="0"/>
              <a:t>Байбородова</a:t>
            </a:r>
            <a:r>
              <a:rPr lang="ru-RU" dirty="0" smtClean="0"/>
              <a:t> Л.В., Груздев М.В., Ходырев А.М., Чернявская А.П., Головина И.В., </a:t>
            </a:r>
            <a:r>
              <a:rPr lang="ru-RU" dirty="0" err="1" smtClean="0"/>
              <a:t>Папуткова</a:t>
            </a:r>
            <a:r>
              <a:rPr lang="ru-RU" dirty="0" smtClean="0"/>
              <a:t> Г.А. Перспективы допрофессиональной педагогической подготовки школьников в современных условиях // Научный результат. Педагогика и психология образования. 2021. Т.7. №3. С. 3-13. </a:t>
            </a:r>
            <a:r>
              <a:rPr lang="ru-RU" dirty="0" err="1" smtClean="0"/>
              <a:t>DOI</a:t>
            </a:r>
            <a:r>
              <a:rPr lang="ru-RU" dirty="0" smtClean="0"/>
              <a:t>: 10.18413/2313-8971-2021-7-3-0-1. </a:t>
            </a:r>
            <a:r>
              <a:rPr lang="ru-RU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://rrpedagogy.ru/media/pedagogy/2021/3/Байбародова_и_др..pdf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543" y="1600200"/>
            <a:ext cx="68269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Результаты мониторинга опыта </a:t>
            </a:r>
            <a:r>
              <a:rPr lang="ru-RU" sz="3200" b="1" dirty="0" err="1" smtClean="0"/>
              <a:t>ДПП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Анализ опыта организации работы педагогических и психолого-педагогических классов и групп показал разнообразие форм организации, содержания и методов реализации содержания </a:t>
            </a:r>
            <a:r>
              <a:rPr lang="ru-RU" dirty="0" err="1"/>
              <a:t>допрофессиональной</a:t>
            </a:r>
            <a:r>
              <a:rPr lang="ru-RU" dirty="0"/>
              <a:t> педагогической подготовки. </a:t>
            </a:r>
            <a:endParaRPr lang="ru-RU" dirty="0" smtClean="0"/>
          </a:p>
          <a:p>
            <a:r>
              <a:rPr lang="ru-RU" b="1" dirty="0" smtClean="0"/>
              <a:t>Целевыми </a:t>
            </a:r>
            <a:r>
              <a:rPr lang="ru-RU" b="1" dirty="0"/>
              <a:t>ориентирами </a:t>
            </a:r>
            <a:r>
              <a:rPr lang="ru-RU" dirty="0" err="1"/>
              <a:t>допрофессиональной</a:t>
            </a:r>
            <a:r>
              <a:rPr lang="ru-RU" dirty="0"/>
              <a:t> подготовки являются: </a:t>
            </a:r>
            <a:endParaRPr lang="ru-RU" dirty="0" smtClean="0"/>
          </a:p>
          <a:p>
            <a:r>
              <a:rPr lang="ru-RU" dirty="0" smtClean="0"/>
              <a:t>ориентация </a:t>
            </a:r>
            <a:r>
              <a:rPr lang="ru-RU" dirty="0"/>
              <a:t>на педагогические профессии,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ценностно-смысловой сферы </a:t>
            </a:r>
            <a:r>
              <a:rPr lang="ru-RU" dirty="0" smtClean="0"/>
              <a:t>обучающихся, </a:t>
            </a:r>
          </a:p>
          <a:p>
            <a:r>
              <a:rPr lang="ru-RU" dirty="0" smtClean="0"/>
              <a:t>профессиональная </a:t>
            </a:r>
            <a:r>
              <a:rPr lang="ru-RU" dirty="0"/>
              <a:t>ориентация обучающихся,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широкого круга компетенций и образовательных результатов.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Формы организации </a:t>
            </a:r>
            <a:r>
              <a:rPr lang="ru-RU" sz="3200" b="1" dirty="0" err="1" smtClean="0"/>
              <a:t>допрофессиональной</a:t>
            </a:r>
            <a:r>
              <a:rPr lang="ru-RU" sz="3200" b="1" dirty="0" smtClean="0"/>
              <a:t> педагогической подготовки 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dirty="0"/>
              <a:t>Педагогический (психолого-педагогический) класс на базе одной общеобразовательной организации – в рамках основной иди дополнительной образовательной программы;</a:t>
            </a:r>
          </a:p>
          <a:p>
            <a:pPr>
              <a:buNone/>
            </a:pPr>
            <a:r>
              <a:rPr lang="ru-RU" dirty="0"/>
              <a:t>- "Сетевой" или "распределенный" педагогический (психолого-педагогический</a:t>
            </a:r>
            <a:r>
              <a:rPr lang="ru-RU" dirty="0" smtClean="0"/>
              <a:t>);</a:t>
            </a:r>
            <a:endParaRPr lang="ru-RU" dirty="0"/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Онлайн</a:t>
            </a:r>
            <a:r>
              <a:rPr lang="ru-RU" dirty="0"/>
              <a:t> педагогический (психолого-педагогический) класс;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smtClean="0"/>
              <a:t>Организация </a:t>
            </a:r>
            <a:r>
              <a:rPr lang="ru-RU" dirty="0" err="1" smtClean="0"/>
              <a:t>ДПП</a:t>
            </a:r>
            <a:r>
              <a:rPr lang="ru-RU" dirty="0" smtClean="0"/>
              <a:t> в системе дополнительного </a:t>
            </a:r>
            <a:r>
              <a:rPr lang="ru-RU" dirty="0"/>
              <a:t>образования </a:t>
            </a:r>
            <a:r>
              <a:rPr lang="ru-RU" dirty="0" smtClean="0"/>
              <a:t>детей.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7" name="Содержимое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E8AD8F69-3416-4126-AE11-705FA0721E0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ED904552-71C8-41BE-827E-C3F91E0DA3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556793"/>
          <a:ext cx="7848872" cy="4543596"/>
        </p:xfrm>
        <a:graphic>
          <a:graphicData uri="http://schemas.openxmlformats.org/drawingml/2006/table">
            <a:tbl>
              <a:tblPr/>
              <a:tblGrid>
                <a:gridCol w="3168352"/>
                <a:gridCol w="1152128"/>
                <a:gridCol w="1368152"/>
                <a:gridCol w="2160240"/>
              </a:tblGrid>
              <a:tr h="12961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федерального округа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образовательных организаций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образовательных организаций, реализующих программы педагогических классов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образовательных организаций, реализующих другие формы допрофессиональной педагогической подготовки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Центральный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Южный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6547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Северо-западный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3959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Сибирский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9521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Уральский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Приволжский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10142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Северо-Кавказский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9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Крымский федеральный округ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539551" y="292377"/>
            <a:ext cx="8064897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Соотношение общего количества образовательных организаций и образовательных организаций,  осуществляющих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допрофессиональную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педагогическую подготовку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Педагогический класс на базе одной общеобразовательной организации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Педагогический (психолого-педагогический) класс на базе одной общеобразовательной организации</a:t>
            </a:r>
            <a:r>
              <a:rPr lang="ru-RU" dirty="0"/>
              <a:t> </a:t>
            </a:r>
            <a:r>
              <a:rPr lang="ru-RU" dirty="0" smtClean="0"/>
              <a:t>я - наиболее </a:t>
            </a:r>
            <a:r>
              <a:rPr lang="ru-RU" dirty="0" err="1" smtClean="0"/>
              <a:t>распространенноя</a:t>
            </a:r>
            <a:r>
              <a:rPr lang="ru-RU" dirty="0" smtClean="0"/>
              <a:t> форма. </a:t>
            </a:r>
            <a:r>
              <a:rPr lang="ru-RU" dirty="0"/>
              <a:t>Он работает в 52% образовательных организаций, реализующих </a:t>
            </a:r>
            <a:r>
              <a:rPr lang="ru-RU" dirty="0" smtClean="0"/>
              <a:t> </a:t>
            </a:r>
            <a:r>
              <a:rPr lang="ru-RU" dirty="0" err="1" smtClean="0"/>
              <a:t>ДПП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Организуется в гуманитарном, технологическом или универсальном профилях.</a:t>
            </a:r>
          </a:p>
          <a:p>
            <a:r>
              <a:rPr lang="ru-RU" dirty="0" smtClean="0"/>
              <a:t>Количество часов: от 34 до 140 часов в год. </a:t>
            </a:r>
            <a:endParaRPr lang="ru-RU" dirty="0"/>
          </a:p>
        </p:txBody>
      </p:sp>
      <p:graphicFrame>
        <p:nvGraphicFramePr>
          <p:cNvPr id="6" name="Содержимое 5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lc="http://schemas.openxmlformats.org/drawingml/2006/lockedCanvas" id="{070C264F-9E88-42B6-A7D4-48F188C03F6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Сетевой педагогический класс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Формы организации взаимодействия : </a:t>
            </a:r>
          </a:p>
          <a:p>
            <a:pPr>
              <a:buNone/>
            </a:pPr>
            <a:r>
              <a:rPr lang="ru-RU" dirty="0" smtClean="0"/>
              <a:t>– в рамках сетевого взаимодействия, </a:t>
            </a:r>
          </a:p>
          <a:p>
            <a:pPr>
              <a:buFontTx/>
              <a:buChar char="-"/>
            </a:pPr>
            <a:r>
              <a:rPr lang="ru-RU" dirty="0" smtClean="0"/>
              <a:t>в сетевой форме, </a:t>
            </a:r>
          </a:p>
          <a:p>
            <a:pPr>
              <a:buFontTx/>
              <a:buChar char="-"/>
            </a:pPr>
            <a:r>
              <a:rPr lang="ru-RU" dirty="0" smtClean="0"/>
              <a:t>- на основе </a:t>
            </a:r>
            <a:r>
              <a:rPr lang="ru-RU" dirty="0" err="1" smtClean="0"/>
              <a:t>школы-ресурсного</a:t>
            </a:r>
            <a:r>
              <a:rPr lang="ru-RU" dirty="0" smtClean="0"/>
              <a:t> центра, </a:t>
            </a:r>
          </a:p>
          <a:p>
            <a:pPr>
              <a:buFontTx/>
              <a:buChar char="-"/>
            </a:pPr>
            <a:r>
              <a:rPr lang="ru-RU" dirty="0" smtClean="0"/>
              <a:t>на базе педагогического вуза или колледжа.</a:t>
            </a:r>
            <a:endParaRPr lang="ru-RU" dirty="0"/>
          </a:p>
        </p:txBody>
      </p:sp>
      <p:graphicFrame>
        <p:nvGraphicFramePr>
          <p:cNvPr id="6" name="Содержимое 6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6="http://schemas.microsoft.com/office/drawing/2014/main" xmlns:lc="http://schemas.openxmlformats.org/drawingml/2006/lockedCanvas" id="{5BE658B2-B927-42D8-824A-540E785CC88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2034</Words>
  <Application>Microsoft Office PowerPoint</Application>
  <PresentationFormat>Экран (4:3)</PresentationFormat>
  <Paragraphs>189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АНАЛИЗ ОПЫТА ДОПРОФЕССИОНАЛЬНОЙ ПЕДАГОГИЧЕСКОЙ ПОДГОТОВКИ </vt:lpstr>
      <vt:lpstr>Изучение опыта допрофессиональной педагогической подготовки</vt:lpstr>
      <vt:lpstr>Содержание мониторинга опыта допрофессиональной педагогической подготовки (ДПП)</vt:lpstr>
      <vt:lpstr>Результаты мониторинга опыта ДПП</vt:lpstr>
      <vt:lpstr>Формы организации допрофессиональной педагогической подготовки </vt:lpstr>
      <vt:lpstr>Слайд 6</vt:lpstr>
      <vt:lpstr>Слайд 7</vt:lpstr>
      <vt:lpstr>Педагогический класс на базе одной общеобразовательной организации</vt:lpstr>
      <vt:lpstr>Сетевой педагогический класс</vt:lpstr>
      <vt:lpstr>Онлайн педагогический класс</vt:lpstr>
      <vt:lpstr>Наиболее типичные проблемы ДПП</vt:lpstr>
      <vt:lpstr>Включение допрофессиональной подготовки в систему непрерывного педагогического образования</vt:lpstr>
      <vt:lpstr>Организация целостной психолого-педагогической подготовки в регионе на базе или с привлечением педагогических вузов и колледжей с использованием онлайн платформ и ресурсов</vt:lpstr>
      <vt:lpstr>Практико-ориентированная подготовка, направленная на развитие умений и способностей, необходимых для деятельности в социально-педагогической сфере</vt:lpstr>
      <vt:lpstr>Использование современных форм и методов обучения в процессе психолого-педагогической подготовки</vt:lpstr>
      <vt:lpstr>Разработка индивидуальных учебных планов с зачетом образовательных результатов</vt:lpstr>
      <vt:lpstr>Привлечение обучающихся педагогических классов к участию в конкурсах профессионального мастерства  и олимпиадах</vt:lpstr>
      <vt:lpstr>Разработка и организация научно-методического сопровождения деятельности</vt:lpstr>
      <vt:lpstr>Разработка и реализация программ повышения квалификации педагогов</vt:lpstr>
      <vt:lpstr>Организация ДПП младших школьников </vt:lpstr>
      <vt:lpstr>Организация ДПП младших школьников </vt:lpstr>
      <vt:lpstr>Организация ДПП младших школьников </vt:lpstr>
      <vt:lpstr>Организация ДПП на ступенях основного и полного среднего образования</vt:lpstr>
      <vt:lpstr>Организация ДПП на ступенях основного и полного среднего образования</vt:lpstr>
      <vt:lpstr>Организация ДПП на ступенях основного и полного среднего образования</vt:lpstr>
      <vt:lpstr>Организация ДПП на ступенях основного и полного среднего образования</vt:lpstr>
      <vt:lpstr>Содержание ДПП школьников</vt:lpstr>
      <vt:lpstr>Содержание ДПП школьников</vt:lpstr>
      <vt:lpstr>Содержание ДПП школьников</vt:lpstr>
      <vt:lpstr>Содержание ДПП школьников</vt:lpstr>
      <vt:lpstr>Содержание ДПП школьников</vt:lpstr>
      <vt:lpstr>Перспективные пути развития допрофессиональной педагогической подготовки школьников</vt:lpstr>
      <vt:lpstr>Публикации</vt:lpstr>
      <vt:lpstr>Слайд 34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ОПЫТА ДОПРОФЕССИОНАЛЬНОЙ ПЕДАГОГИЧЕСКОЙ ПОДГОТОВКИ</dc:title>
  <dc:creator>Ксюша</dc:creator>
  <cp:lastModifiedBy>Anna</cp:lastModifiedBy>
  <cp:revision>40</cp:revision>
  <dcterms:created xsi:type="dcterms:W3CDTF">2021-05-23T06:16:21Z</dcterms:created>
  <dcterms:modified xsi:type="dcterms:W3CDTF">2021-12-22T11:50:22Z</dcterms:modified>
</cp:coreProperties>
</file>