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45" r:id="rId9"/>
    <p:sldMasterId id="2147483757" r:id="rId10"/>
  </p:sldMasterIdLst>
  <p:notesMasterIdLst>
    <p:notesMasterId r:id="rId81"/>
  </p:notesMasterIdLst>
  <p:sldIdLst>
    <p:sldId id="256" r:id="rId11"/>
    <p:sldId id="257" r:id="rId12"/>
    <p:sldId id="259" r:id="rId13"/>
    <p:sldId id="374" r:id="rId14"/>
    <p:sldId id="376" r:id="rId15"/>
    <p:sldId id="377" r:id="rId16"/>
    <p:sldId id="375" r:id="rId17"/>
    <p:sldId id="34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85" r:id="rId26"/>
    <p:sldId id="347" r:id="rId27"/>
    <p:sldId id="348" r:id="rId28"/>
    <p:sldId id="262" r:id="rId29"/>
    <p:sldId id="263" r:id="rId30"/>
    <p:sldId id="345" r:id="rId31"/>
    <p:sldId id="349" r:id="rId32"/>
    <p:sldId id="350" r:id="rId33"/>
    <p:sldId id="327" r:id="rId34"/>
    <p:sldId id="328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9" r:id="rId44"/>
    <p:sldId id="340" r:id="rId45"/>
    <p:sldId id="342" r:id="rId46"/>
    <p:sldId id="264" r:id="rId47"/>
    <p:sldId id="320" r:id="rId48"/>
    <p:sldId id="321" r:id="rId49"/>
    <p:sldId id="359" r:id="rId50"/>
    <p:sldId id="351" r:id="rId51"/>
    <p:sldId id="352" r:id="rId52"/>
    <p:sldId id="353" r:id="rId53"/>
    <p:sldId id="354" r:id="rId54"/>
    <p:sldId id="358" r:id="rId55"/>
    <p:sldId id="378" r:id="rId56"/>
    <p:sldId id="355" r:id="rId57"/>
    <p:sldId id="356" r:id="rId58"/>
    <p:sldId id="361" r:id="rId59"/>
    <p:sldId id="362" r:id="rId60"/>
    <p:sldId id="363" r:id="rId61"/>
    <p:sldId id="292" r:id="rId62"/>
    <p:sldId id="308" r:id="rId63"/>
    <p:sldId id="379" r:id="rId64"/>
    <p:sldId id="364" r:id="rId65"/>
    <p:sldId id="380" r:id="rId66"/>
    <p:sldId id="381" r:id="rId67"/>
    <p:sldId id="294" r:id="rId68"/>
    <p:sldId id="298" r:id="rId69"/>
    <p:sldId id="382" r:id="rId70"/>
    <p:sldId id="383" r:id="rId71"/>
    <p:sldId id="384" r:id="rId72"/>
    <p:sldId id="386" r:id="rId73"/>
    <p:sldId id="387" r:id="rId74"/>
    <p:sldId id="280" r:id="rId75"/>
    <p:sldId id="366" r:id="rId76"/>
    <p:sldId id="306" r:id="rId77"/>
    <p:sldId id="307" r:id="rId78"/>
    <p:sldId id="296" r:id="rId79"/>
    <p:sldId id="365" r:id="rId8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CC9900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2" autoAdjust="0"/>
    <p:restoredTop sz="94660"/>
  </p:normalViewPr>
  <p:slideViewPr>
    <p:cSldViewPr>
      <p:cViewPr varScale="1">
        <p:scale>
          <a:sx n="46" d="100"/>
          <a:sy n="4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presProps" Target="presProp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13</c:v>
                </c:pt>
                <c:pt idx="3">
                  <c:v>13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3</c:v>
                </c:pt>
                <c:pt idx="5">
                  <c:v>0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0</c:v>
                </c:pt>
                <c:pt idx="6">
                  <c:v>15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shape val="cylinder"/>
        <c:axId val="92275456"/>
        <c:axId val="92276992"/>
        <c:axId val="0"/>
      </c:bar3DChart>
      <c:catAx>
        <c:axId val="92275456"/>
        <c:scaling>
          <c:orientation val="minMax"/>
        </c:scaling>
        <c:axPos val="b"/>
        <c:majorTickMark val="none"/>
        <c:tickLblPos val="nextTo"/>
        <c:crossAx val="92276992"/>
        <c:crosses val="autoZero"/>
        <c:auto val="1"/>
        <c:lblAlgn val="ctr"/>
        <c:lblOffset val="100"/>
      </c:catAx>
      <c:valAx>
        <c:axId val="92276992"/>
        <c:scaling>
          <c:orientation val="minMax"/>
        </c:scaling>
        <c:delete val="1"/>
        <c:axPos val="l"/>
        <c:numFmt formatCode="General" sourceLinked="1"/>
        <c:tickLblPos val="none"/>
        <c:crossAx val="9227545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Биология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(9)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Профиль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Val val="1"/>
        </c:dLbls>
        <c:overlap val="-25"/>
        <c:axId val="98957184"/>
        <c:axId val="98958720"/>
      </c:barChart>
      <c:catAx>
        <c:axId val="98957184"/>
        <c:scaling>
          <c:orientation val="minMax"/>
        </c:scaling>
        <c:delete val="1"/>
        <c:axPos val="b"/>
        <c:majorTickMark val="none"/>
        <c:tickLblPos val="none"/>
        <c:crossAx val="98958720"/>
        <c:crosses val="autoZero"/>
        <c:auto val="1"/>
        <c:lblAlgn val="ctr"/>
        <c:lblOffset val="100"/>
      </c:catAx>
      <c:valAx>
        <c:axId val="98958720"/>
        <c:scaling>
          <c:orientation val="minMax"/>
        </c:scaling>
        <c:delete val="1"/>
        <c:axPos val="l"/>
        <c:numFmt formatCode="General" sourceLinked="1"/>
        <c:tickLblPos val="none"/>
        <c:crossAx val="9895718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Информатика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dLbls>
          <c:showVal val="1"/>
        </c:dLbls>
        <c:overlap val="-25"/>
        <c:axId val="99081600"/>
        <c:axId val="99230848"/>
      </c:barChart>
      <c:catAx>
        <c:axId val="99081600"/>
        <c:scaling>
          <c:orientation val="minMax"/>
        </c:scaling>
        <c:delete val="1"/>
        <c:axPos val="b"/>
        <c:majorTickMark val="none"/>
        <c:tickLblPos val="none"/>
        <c:crossAx val="99230848"/>
        <c:crosses val="autoZero"/>
        <c:auto val="1"/>
        <c:lblAlgn val="ctr"/>
        <c:lblOffset val="100"/>
      </c:catAx>
      <c:valAx>
        <c:axId val="99230848"/>
        <c:scaling>
          <c:orientation val="minMax"/>
        </c:scaling>
        <c:delete val="1"/>
        <c:axPos val="l"/>
        <c:numFmt formatCode="General" sourceLinked="1"/>
        <c:tickLblPos val="none"/>
        <c:crossAx val="9908160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Обществознание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(15)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dLbls>
          <c:showVal val="1"/>
        </c:dLbls>
        <c:overlap val="-25"/>
        <c:axId val="99378304"/>
        <c:axId val="99379840"/>
      </c:barChart>
      <c:catAx>
        <c:axId val="99378304"/>
        <c:scaling>
          <c:orientation val="minMax"/>
        </c:scaling>
        <c:delete val="1"/>
        <c:axPos val="b"/>
        <c:majorTickMark val="none"/>
        <c:tickLblPos val="none"/>
        <c:crossAx val="99379840"/>
        <c:crosses val="autoZero"/>
        <c:auto val="1"/>
        <c:lblAlgn val="ctr"/>
        <c:lblOffset val="100"/>
      </c:catAx>
      <c:valAx>
        <c:axId val="99379840"/>
        <c:scaling>
          <c:orientation val="minMax"/>
        </c:scaling>
        <c:delete val="1"/>
        <c:axPos val="l"/>
        <c:numFmt formatCode="General" sourceLinked="1"/>
        <c:tickLblPos val="none"/>
        <c:crossAx val="9937830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Химия (6)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showVal val="1"/>
        </c:dLbls>
        <c:overlap val="-25"/>
        <c:axId val="99449472"/>
        <c:axId val="99463552"/>
      </c:barChart>
      <c:catAx>
        <c:axId val="99449472"/>
        <c:scaling>
          <c:orientation val="minMax"/>
        </c:scaling>
        <c:delete val="1"/>
        <c:axPos val="b"/>
        <c:majorTickMark val="none"/>
        <c:tickLblPos val="none"/>
        <c:crossAx val="99463552"/>
        <c:crosses val="autoZero"/>
        <c:auto val="1"/>
        <c:lblAlgn val="ctr"/>
        <c:lblOffset val="100"/>
      </c:catAx>
      <c:valAx>
        <c:axId val="99463552"/>
        <c:scaling>
          <c:orientation val="minMax"/>
        </c:scaling>
        <c:delete val="1"/>
        <c:axPos val="l"/>
        <c:numFmt formatCode="General" sourceLinked="1"/>
        <c:tickLblPos val="none"/>
        <c:crossAx val="994494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92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87</c:v>
                </c:pt>
                <c:pt idx="9">
                  <c:v>0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90</c:v>
                </c:pt>
                <c:pt idx="5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93</c:v>
                </c:pt>
                <c:pt idx="9">
                  <c:v>100</c:v>
                </c:pt>
                <c:pt idx="10">
                  <c:v>0</c:v>
                </c:pt>
              </c:numCache>
            </c:numRef>
          </c:val>
        </c:ser>
        <c:shape val="box"/>
        <c:axId val="92315648"/>
        <c:axId val="92317184"/>
        <c:axId val="0"/>
      </c:bar3DChart>
      <c:catAx>
        <c:axId val="92315648"/>
        <c:scaling>
          <c:orientation val="minMax"/>
        </c:scaling>
        <c:axPos val="b"/>
        <c:tickLblPos val="nextTo"/>
        <c:crossAx val="92317184"/>
        <c:crosses val="autoZero"/>
        <c:auto val="1"/>
        <c:lblAlgn val="ctr"/>
        <c:lblOffset val="100"/>
      </c:catAx>
      <c:valAx>
        <c:axId val="92317184"/>
        <c:scaling>
          <c:orientation val="minMax"/>
        </c:scaling>
        <c:axPos val="l"/>
        <c:majorGridlines/>
        <c:numFmt formatCode="General" sourceLinked="1"/>
        <c:tickLblPos val="nextTo"/>
        <c:crossAx val="9231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0686789151354"/>
          <c:y val="0.76206510259915894"/>
          <c:w val="8.9082020997375347E-2"/>
          <c:h val="0.1919173125288715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57</c:v>
                </c:pt>
                <c:pt idx="1">
                  <c:v>46</c:v>
                </c:pt>
                <c:pt idx="2">
                  <c:v>53</c:v>
                </c:pt>
                <c:pt idx="3">
                  <c:v>47</c:v>
                </c:pt>
                <c:pt idx="4">
                  <c:v>53</c:v>
                </c:pt>
                <c:pt idx="5">
                  <c:v>57</c:v>
                </c:pt>
                <c:pt idx="6">
                  <c:v>61</c:v>
                </c:pt>
                <c:pt idx="7">
                  <c:v>43</c:v>
                </c:pt>
                <c:pt idx="8">
                  <c:v>54</c:v>
                </c:pt>
                <c:pt idx="9">
                  <c:v>0</c:v>
                </c:pt>
                <c:pt idx="10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59</c:v>
                </c:pt>
                <c:pt idx="1">
                  <c:v>47</c:v>
                </c:pt>
                <c:pt idx="2">
                  <c:v>57</c:v>
                </c:pt>
                <c:pt idx="3">
                  <c:v>49</c:v>
                </c:pt>
                <c:pt idx="4">
                  <c:v>50</c:v>
                </c:pt>
                <c:pt idx="5">
                  <c:v>0</c:v>
                </c:pt>
                <c:pt idx="6">
                  <c:v>90</c:v>
                </c:pt>
                <c:pt idx="7">
                  <c:v>0</c:v>
                </c:pt>
                <c:pt idx="8">
                  <c:v>63</c:v>
                </c:pt>
                <c:pt idx="9">
                  <c:v>74</c:v>
                </c:pt>
                <c:pt idx="10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62</c:v>
                </c:pt>
                <c:pt idx="1">
                  <c:v>46</c:v>
                </c:pt>
                <c:pt idx="2">
                  <c:v>46</c:v>
                </c:pt>
                <c:pt idx="3">
                  <c:v>58</c:v>
                </c:pt>
                <c:pt idx="4">
                  <c:v>54</c:v>
                </c:pt>
                <c:pt idx="5">
                  <c:v>52</c:v>
                </c:pt>
                <c:pt idx="6">
                  <c:v>78</c:v>
                </c:pt>
                <c:pt idx="7">
                  <c:v>0</c:v>
                </c:pt>
                <c:pt idx="8">
                  <c:v>58</c:v>
                </c:pt>
                <c:pt idx="9">
                  <c:v>42</c:v>
                </c:pt>
                <c:pt idx="10">
                  <c:v>0</c:v>
                </c:pt>
              </c:numCache>
            </c:numRef>
          </c:val>
        </c:ser>
        <c:shape val="cylinder"/>
        <c:axId val="90905600"/>
        <c:axId val="90907392"/>
        <c:axId val="0"/>
      </c:bar3DChart>
      <c:catAx>
        <c:axId val="90905600"/>
        <c:scaling>
          <c:orientation val="minMax"/>
        </c:scaling>
        <c:axPos val="b"/>
        <c:tickLblPos val="nextTo"/>
        <c:crossAx val="90907392"/>
        <c:crosses val="autoZero"/>
        <c:auto val="1"/>
        <c:lblAlgn val="ctr"/>
        <c:lblOffset val="100"/>
      </c:catAx>
      <c:valAx>
        <c:axId val="90907392"/>
        <c:scaling>
          <c:orientation val="minMax"/>
        </c:scaling>
        <c:axPos val="l"/>
        <c:majorGridlines/>
        <c:numFmt formatCode="General" sourceLinked="1"/>
        <c:tickLblPos val="nextTo"/>
        <c:crossAx val="9090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2594271224728"/>
          <c:y val="0.75498237264884438"/>
          <c:w val="9.0495709662181151E-2"/>
          <c:h val="0.186730369910489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Русский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 язык (28)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2</a:t>
                    </a:r>
                    <a:endParaRPr lang="ru-RU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showVal val="1"/>
        </c:dLbls>
        <c:overlap val="-25"/>
        <c:axId val="92386816"/>
        <c:axId val="92388352"/>
      </c:barChart>
      <c:catAx>
        <c:axId val="92386816"/>
        <c:scaling>
          <c:orientation val="minMax"/>
        </c:scaling>
        <c:delete val="1"/>
        <c:axPos val="b"/>
        <c:majorTickMark val="none"/>
        <c:tickLblPos val="none"/>
        <c:crossAx val="92388352"/>
        <c:crosses val="autoZero"/>
        <c:auto val="1"/>
        <c:lblAlgn val="ctr"/>
        <c:lblOffset val="100"/>
      </c:catAx>
      <c:valAx>
        <c:axId val="92388352"/>
        <c:scaling>
          <c:orientation val="minMax"/>
        </c:scaling>
        <c:delete val="1"/>
        <c:axPos val="l"/>
        <c:numFmt formatCode="General" sourceLinked="1"/>
        <c:tickLblPos val="none"/>
        <c:crossAx val="9238681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Lbls>
            <c:dLbl>
              <c:idx val="1"/>
              <c:layout>
                <c:manualLayout>
                  <c:x val="-0.14047666454864532"/>
                  <c:y val="0.124344466621889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Минимальный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10%</a:t>
                    </a:r>
                    <a:endPara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Низкий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32%</a:t>
                    </a:r>
                    <a:endPara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Удовлетворительный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39%</a:t>
                    </a:r>
                    <a:endParaRPr lang="ru-RU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4443423633310717"/>
                  <c:y val="0.1124317371110409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Хороший</a:t>
                    </a:r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19%</a:t>
                    </a:r>
                    <a:endPara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Отличный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Ниже минимального</c:v>
                </c:pt>
                <c:pt idx="1">
                  <c:v>Минимальный</c:v>
                </c:pt>
                <c:pt idx="2">
                  <c:v>Низкий</c:v>
                </c:pt>
                <c:pt idx="3">
                  <c:v>Удовлетворительный</c:v>
                </c:pt>
                <c:pt idx="4">
                  <c:v>Хороший</c:v>
                </c:pt>
                <c:pt idx="5">
                  <c:v>Отличный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11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Математика (28)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dLbls>
          <c:showVal val="1"/>
        </c:dLbls>
        <c:overlap val="-25"/>
        <c:axId val="98481280"/>
        <c:axId val="98482816"/>
      </c:barChart>
      <c:catAx>
        <c:axId val="98481280"/>
        <c:scaling>
          <c:orientation val="minMax"/>
        </c:scaling>
        <c:delete val="1"/>
        <c:axPos val="b"/>
        <c:majorTickMark val="none"/>
        <c:tickLblPos val="none"/>
        <c:crossAx val="98482816"/>
        <c:crosses val="autoZero"/>
        <c:auto val="1"/>
        <c:lblAlgn val="ctr"/>
        <c:lblOffset val="100"/>
      </c:catAx>
      <c:valAx>
        <c:axId val="984828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48128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 28</c:v>
                </c:pt>
              </c:strCache>
            </c:strRef>
          </c:tx>
          <c:dLbls>
            <c:dLbl>
              <c:idx val="0"/>
              <c:layout>
                <c:manualLayout>
                  <c:x val="0.19420943873425278"/>
                  <c:y val="6.0873812730417973E-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Минимальный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19%</a:t>
                    </a:r>
                    <a:endParaRPr lang="ru-RU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Низкий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39%</a:t>
                    </a:r>
                    <a:endPara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Удовлетворительный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17%</a:t>
                    </a:r>
                    <a:endParaRPr lang="ru-RU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Хороший
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14%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Отличный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11%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Ниже минимального</c:v>
                </c:pt>
                <c:pt idx="1">
                  <c:v>Минимальный</c:v>
                </c:pt>
                <c:pt idx="2">
                  <c:v>Низкий</c:v>
                </c:pt>
                <c:pt idx="3">
                  <c:v>Удовлетворительный</c:v>
                </c:pt>
                <c:pt idx="4">
                  <c:v>Хороший</c:v>
                </c:pt>
                <c:pt idx="5">
                  <c:v>Отличный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Физика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Val val="1"/>
        </c:dLbls>
        <c:overlap val="-25"/>
        <c:axId val="98575872"/>
        <c:axId val="98577408"/>
      </c:barChart>
      <c:catAx>
        <c:axId val="98575872"/>
        <c:scaling>
          <c:orientation val="minMax"/>
        </c:scaling>
        <c:delete val="1"/>
        <c:axPos val="b"/>
        <c:majorTickMark val="none"/>
        <c:tickLblPos val="none"/>
        <c:crossAx val="98577408"/>
        <c:crosses val="autoZero"/>
        <c:auto val="1"/>
        <c:lblAlgn val="ctr"/>
        <c:lblOffset val="100"/>
      </c:catAx>
      <c:valAx>
        <c:axId val="985774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5758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71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dLbls>
            <c:dLbl>
              <c:idx val="0"/>
              <c:layout>
                <c:manualLayout>
                  <c:x val="-7.2859235039990271E-3"/>
                  <c:y val="7.72941449989472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Val val="1"/>
        </c:dLbls>
        <c:overlap val="-25"/>
        <c:axId val="98868224"/>
        <c:axId val="98882304"/>
      </c:barChart>
      <c:catAx>
        <c:axId val="98868224"/>
        <c:scaling>
          <c:orientation val="minMax"/>
        </c:scaling>
        <c:delete val="1"/>
        <c:axPos val="b"/>
        <c:majorTickMark val="none"/>
        <c:tickLblPos val="none"/>
        <c:crossAx val="98882304"/>
        <c:crosses val="autoZero"/>
        <c:auto val="1"/>
        <c:lblAlgn val="ctr"/>
        <c:lblOffset val="100"/>
      </c:catAx>
      <c:valAx>
        <c:axId val="98882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86822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712" cy="495858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376" y="1"/>
            <a:ext cx="2889163" cy="495858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r">
              <a:defRPr sz="1200"/>
            </a:lvl1pPr>
          </a:lstStyle>
          <a:p>
            <a:fld id="{B9B06CA0-B1B0-494D-A35B-E1C91F7118D4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51" tIns="45126" rIns="90251" bIns="451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684" y="4715390"/>
            <a:ext cx="5335270" cy="4467461"/>
          </a:xfrm>
          <a:prstGeom prst="rect">
            <a:avLst/>
          </a:prstGeom>
        </p:spPr>
        <p:txBody>
          <a:bodyPr vert="horz" lIns="90251" tIns="45126" rIns="90251" bIns="451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202"/>
            <a:ext cx="2890712" cy="495858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376" y="9429202"/>
            <a:ext cx="2889163" cy="495858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r">
              <a:defRPr sz="1200"/>
            </a:lvl1pPr>
          </a:lstStyle>
          <a:p>
            <a:fld id="{4BC10457-85AA-48A0-A997-8C97A14D5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A165-B5FF-477F-AB96-40D50AB8B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B4DA-6A8C-4FAE-A083-D235640D5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A9190-F8F8-4962-A5B3-82A01D7DC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ECEA4-4D46-4BF8-AFFB-D6AACA1EF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323424234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d35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00" y="3643313"/>
            <a:ext cx="2786063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9094-437B-4A06-9BE3-C85D1F4E1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323424234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d35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3025" y="3857625"/>
            <a:ext cx="2592388" cy="288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A565-C6D1-4CA3-BA23-EDBEB472B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D423-7452-4931-B232-9408E7BF7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BA62-1713-4A03-94E0-E9F6514EB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BCA2-91F7-4022-9258-5561FEA5C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D740-7ED9-4F00-9F00-78A0DBC16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9B1BF-5859-40B4-BECB-A56254EF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9277-126C-4B56-B247-C5CDC9021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876A-8092-4C1D-B882-0F06E9AB3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ABD4-9695-477A-8B46-369CB3EDDA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6AE6-69E5-4754-89F2-455730ADF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C3D0-7E2E-45EF-921A-F89B3CD18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66A-2CB2-40D7-9152-C8B40BF4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3996-CDF9-4E2D-A915-36DA3DBF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A36B-3874-4C8F-841A-8551B7B0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3E7-C0E8-4665-BC8E-604EA00D1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6A3C-3022-4B2D-B98C-E095B806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929C-8201-40BC-B233-9A5E0068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466A-376C-4867-BD59-5C7E5EDA6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2B1E-6D1C-4D72-98C4-98081E0B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9190-F8F8-4962-A5B3-82A01D7DC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CEA4-4D46-4BF8-AFFB-D6AACA1EF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EE8B-01A2-4F1D-9113-7F5134F7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F11EB-1BFF-4EF4-8673-98B4983E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43C2-0B44-44C1-AFA8-38B4F5F5A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0ADA-D6FE-4A97-8A4C-EA8BB4F6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9FBBC-F0F5-486E-AAC6-B7F07DB15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EBE2-EA34-4CB2-BEAF-D085298DA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BF5C-30A1-4B00-92DC-B371B46C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C5244-730B-46BA-8343-CC91C1E22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A2AF-5FB7-4C08-9563-D3BE265C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5460D-78F6-4089-BA2A-87782D06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040E-1F2A-411D-85FF-30846946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33A6-1C21-4C4E-BF2D-30AAB1384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EDEA-4FD0-4E09-B751-0AB0372E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C497-3E94-49FE-A3B2-175B22C94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5518-8CFA-4537-BD91-8F33324DF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DB10-74BF-4366-AE0E-C5602BB05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39AF-1256-4879-B82F-A673D9EF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9464-BE06-4559-BAB8-7BBDC389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1CABF-335B-4B89-893F-9A833914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E6F6-90AE-4FCC-AEF9-4B2C5B7AD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5786-FF5E-45A1-8392-8620A12C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7FAB-F883-413B-B32F-479CC6433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6A04-6087-4242-BAC9-8B5113006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965B-B7E4-4C43-9E14-0887265B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7EDC-E19C-4956-9BC7-C328A66A7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88EB-4575-406A-A7E1-BD5875982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C0F-6865-400D-9172-5E146D7F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4C68F-B427-4429-AF0D-B35E1AC0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42A2-7AFE-4E2F-995A-ADA89DCF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7F4C-3E95-4035-9570-B0DFF6561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1A3-1DAD-42CA-9969-F5E12EF4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C1B9-FDA3-45A5-A9A3-FDC3B6AE9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EE59-081A-407F-9A5E-2B9D572A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D3D3-AB3E-48C5-AA33-16EA62F56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3CF6-8630-45CD-8A1B-F8D5A279C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A20F-7505-4A17-9F2C-DDA11974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7E81-27CE-48D5-BAE2-6792D3A7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7CC6-7D8C-4410-8AD2-21742A861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8EFC-55A2-40D4-B593-11844ABB2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9DDB-5F9F-487F-8A07-F2B6C0C0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FC7F-16B9-4524-8D0C-D3B3CEFB3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2E05-8368-41A4-A391-8A00C526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8248E-C31C-4FFA-8CA2-64DC1525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4E1C-D0C5-4CA3-B405-DF7BF05AF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BEDD-EC2B-4844-AD23-DC8041E03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1CEF-09ED-4DFE-983B-7DC56FA5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AD4B-328D-4B67-8E0A-CFA42F98D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AD86-301B-474C-8A61-4A0BB9881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7BA6-9E38-4CD2-B166-0ED56C0A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9094-437B-4A06-9BE3-C85D1F4E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A558-D263-4336-BDAC-404CBDCE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5967-7C59-46E8-AB2C-3B4364C8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A565-C6D1-4CA3-BA23-EDBEB472B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D423-7452-4931-B232-9408E7BF7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BA62-1713-4A03-94E0-E9F6514E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BCA2-91F7-4022-9258-5561FEA5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D740-7ED9-4F00-9F00-78A0DBC16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9277-126C-4B56-B247-C5CDC9021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876A-8092-4C1D-B882-0F06E9AB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ABD4-9695-477A-8B46-369CB3EDD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7D21-7E91-4353-809E-36E84F380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F7C27-FE5F-4B11-AFF5-7D9CBC0F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828E-B85F-413B-88E2-A18E202D7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7140-4759-4F6E-8066-DEE64D44F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5EF7-2902-4134-9C7A-9789368B0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68C5-9CD4-4244-9ECF-DBEC3290B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79F6-ECC9-47A5-95E2-58AD20B35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A615-2149-4425-B397-2CF79FC9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385-4DD2-4466-9695-CDDECF72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3F2C4-0DAD-487F-BD8D-EFF1F402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A7C5-3055-43DD-BE4B-BF6F13DD3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1B6E-D889-49F4-8552-FD9B0D0D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2507-5687-4244-A487-85B80666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9397-8F1E-4E1D-AD12-4BB43D22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DD51-E136-4D6F-9E8B-ADA6D04F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6AE6-69E5-4754-89F2-455730ADF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1C3D0-7E2E-45EF-921A-F89B3CD18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8566A-2CB2-40D7-9152-C8B40BF4D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93996-CDF9-4E2D-A915-36DA3DBFD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DA36B-3874-4C8F-841A-8551B7B0E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F83E7-C0E8-4665-BC8E-604EA00D1C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D6A3C-3022-4B2D-B98C-E095B806C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2929C-8201-40BC-B233-9A5E0068F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6802B1E-6D1C-4D72-98C4-98081E0B7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28F6F4-F475-45EA-B966-A4B92F2B1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d35a92f67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0" y="4800600"/>
            <a:ext cx="2286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Рисунок 6" descr="3234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0" y="0"/>
            <a:ext cx="857250" cy="6858000"/>
          </a:xfrm>
          <a:prstGeom prst="rect">
            <a:avLst/>
          </a:prstGeom>
          <a:noFill/>
          <a:ln w="19050" cmpd="thickThin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928688" y="1600200"/>
            <a:ext cx="7758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8F6F4-F475-45EA-B966-A4B92F2B11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953735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953735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953735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953735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953735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A62049-0636-4E67-9039-06AFC951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69B4CE-0575-465C-A5D6-89608D9A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0A0E6A-1055-4EB7-BAE3-6BE6D6DC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89F45C-DCB8-4236-BE2E-DD1908F90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AC68E2-62A3-42BE-A21D-8BF9411D2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330202-932A-400F-AD45-421BC856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C89F36-B58A-4A35-8107-C70271378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028F6F4-F475-45EA-B966-A4B92F2B11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5816603"/>
            <a:ext cx="7772400" cy="104139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Лучшей дорогой в жизни должна стать дорога в школу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28604"/>
            <a:ext cx="8171228" cy="278608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Assuan" pitchFamily="18" charset="-52"/>
              </a:rPr>
              <a:t>Публичный отчет</a:t>
            </a:r>
          </a:p>
          <a:p>
            <a:pPr eaLnBrk="1" hangingPunct="1">
              <a:defRPr/>
            </a:pPr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Assuan" pitchFamily="18" charset="-52"/>
              </a:rPr>
              <a:t>муниципального образовательного учреждения</a:t>
            </a:r>
          </a:p>
          <a:p>
            <a:pPr eaLnBrk="1" hangingPunct="1">
              <a:defRPr/>
            </a:pPr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Assuan" pitchFamily="18" charset="-52"/>
              </a:rPr>
              <a:t> средней общеобразовательной школы </a:t>
            </a:r>
          </a:p>
          <a:p>
            <a:pPr eaLnBrk="1" hangingPunct="1">
              <a:defRPr/>
            </a:pPr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Assuan" pitchFamily="18" charset="-52"/>
              </a:rPr>
              <a:t>№ 30 г. Ярославля</a:t>
            </a: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r>
              <a:rPr lang="ru-RU" sz="2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Assuan" pitchFamily="18" charset="-52"/>
              </a:rPr>
              <a:t>за 2011 – 2012 учебный год</a:t>
            </a: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en-US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ru-RU" sz="29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Assuan" pitchFamily="18" charset="-52"/>
            </a:endParaRPr>
          </a:p>
          <a:p>
            <a:pPr eaLnBrk="1" hangingPunct="1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8" descr="сканирование0004"/>
          <p:cNvPicPr>
            <a:picLocks noChangeAspect="1" noChangeArrowheads="1"/>
          </p:cNvPicPr>
          <p:nvPr/>
        </p:nvPicPr>
        <p:blipFill>
          <a:blip r:embed="rId2" cstate="print"/>
          <a:srcRect r="2277"/>
          <a:stretch>
            <a:fillRect/>
          </a:stretch>
        </p:blipFill>
        <p:spPr bwMode="auto">
          <a:xfrm>
            <a:off x="3071802" y="3571876"/>
            <a:ext cx="3314697" cy="227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9" descr="14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7921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/>
              <a:t>Модели начального образования</a:t>
            </a:r>
            <a:endParaRPr lang="ru-RU" sz="48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28688" y="1412875"/>
            <a:ext cx="7758112" cy="4103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u="sng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u="sng" smtClean="0">
                <a:solidFill>
                  <a:schemeClr val="tx1"/>
                </a:solidFill>
              </a:rPr>
              <a:t>1а, 1б классы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chemeClr val="tx1"/>
                </a:solidFill>
              </a:rPr>
              <a:t>«Школа 2000…2100»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u="sng" smtClean="0">
                <a:solidFill>
                  <a:schemeClr val="tx1"/>
                </a:solidFill>
              </a:rPr>
              <a:t>1в класс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chemeClr val="tx1"/>
                </a:solidFill>
              </a:rPr>
              <a:t>«Начальная школа </a:t>
            </a:r>
            <a:r>
              <a:rPr lang="en-US" sz="4000" smtClean="0">
                <a:solidFill>
                  <a:schemeClr val="tx1"/>
                </a:solidFill>
              </a:rPr>
              <a:t>XXI </a:t>
            </a:r>
            <a:r>
              <a:rPr lang="ru-RU" sz="4000" smtClean="0">
                <a:solidFill>
                  <a:schemeClr val="tx1"/>
                </a:solidFill>
              </a:rPr>
              <a:t>век»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71550" y="620713"/>
            <a:ext cx="7993063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В соответствии с требованиями стандарта  основная образовательная программа реализуется образовательным  учреждением через организацию урочной и внеурочной деятельности.</a:t>
            </a:r>
          </a:p>
          <a:p>
            <a:pPr algn="ctr">
              <a:lnSpc>
                <a:spcPct val="73000"/>
              </a:lnSpc>
              <a:buFont typeface="Times New Roman" pitchFamily="18" charset="0"/>
              <a:buNone/>
            </a:pPr>
            <a:endParaRPr lang="ru-RU" sz="2800" b="1">
              <a:solidFill>
                <a:srgbClr val="003399"/>
              </a:solidFill>
            </a:endParaRPr>
          </a:p>
          <a:p>
            <a:pPr>
              <a:buFont typeface="Times New Roman" pitchFamily="18" charset="0"/>
              <a:buNone/>
            </a:pPr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Внеурочная деятельность </a:t>
            </a:r>
            <a:r>
              <a:rPr lang="ru-RU" sz="2800">
                <a:latin typeface="Constantia" pitchFamily="18" charset="0"/>
              </a:rPr>
              <a:t>-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 начального общего образования. </a:t>
            </a:r>
          </a:p>
          <a:p>
            <a:pPr algn="ctr"/>
            <a:endParaRPr lang="ru-RU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4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Внеурочная деятельность (ВД)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9145587" cy="5400675"/>
          </a:xfrm>
        </p:spPr>
        <p:txBody>
          <a:bodyPr/>
          <a:lstStyle/>
          <a:p>
            <a:pPr marL="671513" indent="-671513" algn="ctr" eaLnBrk="1" hangingPunct="1">
              <a:buFont typeface="Arial" charset="0"/>
              <a:buNone/>
            </a:pPr>
            <a:r>
              <a:rPr lang="ru-RU" sz="2800" i="1" smtClean="0"/>
              <a:t> </a:t>
            </a:r>
            <a:r>
              <a:rPr lang="ru-RU" sz="2800" smtClean="0"/>
              <a:t>организуется по направлениям </a:t>
            </a:r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800" u="sng" smtClean="0"/>
              <a:t>развития личности</a:t>
            </a:r>
            <a:r>
              <a:rPr lang="ru-RU" sz="2800" smtClean="0"/>
              <a:t> </a:t>
            </a:r>
          </a:p>
          <a:p>
            <a:pPr marL="671513" indent="-671513" algn="ctr" eaLnBrk="1" hangingPunct="1"/>
            <a:r>
              <a:rPr lang="ru-RU" sz="2800" smtClean="0"/>
              <a:t>спортивно-оздоровительное </a:t>
            </a:r>
            <a:r>
              <a:rPr lang="ru-RU" sz="1800" smtClean="0"/>
              <a:t>(«Шахматы, шашки», «Веселая игротека», «Ритмика в школе», «Спортивные игры»)  </a:t>
            </a:r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800" smtClean="0"/>
              <a:t>духовно-нравственное </a:t>
            </a:r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1800" smtClean="0"/>
              <a:t>               («Лепка», «Мозаика», «Чудо-лоскуток», «Природа, фантазия, творчество»)</a:t>
            </a:r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800" smtClean="0"/>
              <a:t>социальное </a:t>
            </a:r>
            <a:r>
              <a:rPr lang="ru-RU" sz="2000" smtClean="0"/>
              <a:t>(«Я – школьник»)</a:t>
            </a:r>
            <a:endParaRPr lang="ru-RU" sz="2800" smtClean="0"/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800" smtClean="0"/>
              <a:t>общеинтеллектуальное </a:t>
            </a:r>
            <a:endParaRPr lang="ru-RU" sz="2000" smtClean="0"/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000" smtClean="0"/>
              <a:t>(«Конструирование», «Основы дизайна») </a:t>
            </a:r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800" smtClean="0"/>
              <a:t>общекультурное </a:t>
            </a:r>
            <a:endParaRPr lang="ru-RU" sz="2000" smtClean="0"/>
          </a:p>
          <a:p>
            <a:pPr marL="671513" indent="-671513" algn="ctr" eaLnBrk="1" hangingPunct="1">
              <a:buFont typeface="Arial" charset="0"/>
              <a:buNone/>
            </a:pPr>
            <a:r>
              <a:rPr lang="ru-RU" sz="2000" smtClean="0"/>
              <a:t>(«Театр», «Народный танец»)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58112" cy="18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003399"/>
                </a:solidFill>
              </a:rPr>
              <a:t>Дополнительное образование в школе представлено:</a:t>
            </a:r>
            <a:endParaRPr lang="ru-RU" sz="4000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28688" y="2565400"/>
            <a:ext cx="7758112" cy="3560763"/>
          </a:xfrm>
        </p:spPr>
        <p:txBody>
          <a:bodyPr/>
          <a:lstStyle/>
          <a:p>
            <a:pPr algn="ctr" eaLnBrk="1" hangingPunct="1"/>
            <a:r>
              <a:rPr lang="ru-RU" smtClean="0"/>
              <a:t>МОУ ДОД ЦАТ «Перспектива»</a:t>
            </a:r>
          </a:p>
          <a:p>
            <a:pPr algn="ctr" eaLnBrk="1" hangingPunct="1"/>
            <a:r>
              <a:rPr lang="ru-RU" smtClean="0"/>
              <a:t>МОУ ДОД ГЦТТДиЮ</a:t>
            </a:r>
          </a:p>
          <a:p>
            <a:pPr algn="ctr" eaLnBrk="1" hangingPunct="1"/>
            <a:r>
              <a:rPr lang="ru-RU" smtClean="0"/>
              <a:t>МОУ ДОД ЦДТ «Горизонт»</a:t>
            </a:r>
          </a:p>
          <a:p>
            <a:pPr algn="ctr" eaLnBrk="1" hangingPunct="1"/>
            <a:r>
              <a:rPr lang="ru-RU" smtClean="0"/>
              <a:t>Школа искусств им.Л.В.Собинова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Внутренняя оценка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4213" y="1214438"/>
            <a:ext cx="8459787" cy="5643562"/>
          </a:xfrm>
        </p:spPr>
        <p:txBody>
          <a:bodyPr/>
          <a:lstStyle/>
          <a:p>
            <a:pPr eaLnBrk="1" hangingPunct="1"/>
            <a:r>
              <a:rPr lang="ru-RU" smtClean="0"/>
              <a:t>Стартовая диагностика </a:t>
            </a:r>
            <a:r>
              <a:rPr lang="ru-RU" sz="1800" smtClean="0"/>
              <a:t>Цель: зафиксировать начальный уровень подготовки обучающегося на ступени начального общего образования, имеющиеся у него знания, умения и универсальные учебные действия, связанные с предстоящей деятельностью.</a:t>
            </a:r>
          </a:p>
          <a:p>
            <a:pPr eaLnBrk="1" hangingPunct="1"/>
            <a:r>
              <a:rPr lang="ru-RU" smtClean="0"/>
              <a:t>Окончание букварного периода 1 класс Диагностические работы </a:t>
            </a:r>
            <a:r>
              <a:rPr lang="ru-RU" sz="1800" smtClean="0"/>
              <a:t>(предметные)</a:t>
            </a:r>
          </a:p>
          <a:p>
            <a:pPr eaLnBrk="1" hangingPunct="1"/>
            <a:r>
              <a:rPr lang="ru-RU" smtClean="0"/>
              <a:t>Тесты  УУД</a:t>
            </a:r>
          </a:p>
          <a:p>
            <a:pPr eaLnBrk="1" hangingPunct="1"/>
            <a:r>
              <a:rPr lang="ru-RU" smtClean="0"/>
              <a:t>Рубежные </a:t>
            </a:r>
            <a:r>
              <a:rPr lang="ru-RU" sz="1800" smtClean="0"/>
              <a:t>(предметные)</a:t>
            </a:r>
          </a:p>
          <a:p>
            <a:pPr eaLnBrk="1" hangingPunct="1"/>
            <a:r>
              <a:rPr lang="ru-RU" smtClean="0"/>
              <a:t>Портфолио </a:t>
            </a:r>
          </a:p>
          <a:p>
            <a:pPr eaLnBrk="1" hangingPunct="1"/>
            <a:r>
              <a:rPr lang="ru-RU" smtClean="0"/>
              <a:t>Оценка личностных достижений</a:t>
            </a:r>
          </a:p>
          <a:p>
            <a:pPr eaLnBrk="1" hangingPunct="1"/>
            <a:r>
              <a:rPr lang="ru-RU" sz="1800" smtClean="0"/>
              <a:t>(проведена педагогом-психологом)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28688" y="1285875"/>
            <a:ext cx="7758112" cy="521493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Рекомендации по результатам теста об учебных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умениях: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надо работать над: </a:t>
            </a:r>
          </a:p>
          <a:p>
            <a:pPr eaLnBrk="1" hangingPunct="1"/>
            <a:r>
              <a:rPr lang="ru-RU" sz="2400" smtClean="0"/>
              <a:t>умением выбирать  (вычитывать) нужные данные из информации (текста, схемы, таблицы, иллюстрации);</a:t>
            </a:r>
          </a:p>
          <a:p>
            <a:pPr eaLnBrk="1" hangingPunct="1"/>
            <a:r>
              <a:rPr lang="ru-RU" sz="2400" smtClean="0"/>
              <a:t>причинно-следственными связями;</a:t>
            </a:r>
          </a:p>
          <a:p>
            <a:pPr eaLnBrk="1" hangingPunct="1"/>
            <a:r>
              <a:rPr lang="ru-RU" sz="2400" smtClean="0"/>
              <a:t>представлять информацию в виде таблиц, схем;</a:t>
            </a:r>
          </a:p>
          <a:p>
            <a:pPr eaLnBrk="1" hangingPunct="1"/>
            <a:r>
              <a:rPr lang="ru-RU" sz="2400" smtClean="0"/>
              <a:t>развитием внимания, логического мышления и самооценкой учащихся.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Обязательно читать для улучшения техники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чтения.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ln w="50800"/>
                <a:solidFill>
                  <a:srgbClr val="CC9900"/>
                </a:solidFill>
              </a:rPr>
              <a:t> II ступень (5-9 классы)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5572164"/>
          </a:xfrm>
          <a:solidFill>
            <a:schemeClr val="bg1">
              <a:lumMod val="40000"/>
              <a:lumOff val="60000"/>
              <a:alpha val="58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Базовая ОП основной школы.</a:t>
            </a:r>
          </a:p>
          <a:p>
            <a:pPr eaLnBrk="1" hangingPunct="1">
              <a:defRPr/>
            </a:pPr>
            <a:r>
              <a:rPr lang="ru-RU" sz="2400" b="1" dirty="0" smtClean="0"/>
              <a:t>Изучение информатики и вычислительной техники с 5 класса.</a:t>
            </a:r>
          </a:p>
          <a:p>
            <a:pPr eaLnBrk="1" hangingPunct="1">
              <a:defRPr/>
            </a:pPr>
            <a:r>
              <a:rPr lang="ru-RU" sz="2400" b="1" dirty="0" smtClean="0"/>
              <a:t>Духовно-нравственное воспитание через интегрированные курсы: «Мировая художественная культура» (5-11 классы), «Русская художественная культура» (5-8 классы).</a:t>
            </a:r>
          </a:p>
          <a:p>
            <a:pPr eaLnBrk="1" hangingPunct="1">
              <a:defRPr/>
            </a:pPr>
            <a:r>
              <a:rPr lang="ru-RU" sz="2400" b="1" dirty="0" smtClean="0"/>
              <a:t>Пропедевтический курс «Химия» (в 7-х классах).</a:t>
            </a:r>
          </a:p>
          <a:p>
            <a:pPr eaLnBrk="1" hangingPunct="1">
              <a:defRPr/>
            </a:pPr>
            <a:r>
              <a:rPr lang="ru-RU" sz="2400" b="1" dirty="0" smtClean="0"/>
              <a:t>Интегрированная программа по биологии для учащихся 6-х классов совместно с </a:t>
            </a:r>
            <a:r>
              <a:rPr lang="ru-RU" sz="2400" b="1" dirty="0" err="1" smtClean="0"/>
              <a:t>ГорСЮН</a:t>
            </a:r>
            <a:r>
              <a:rPr lang="ru-RU" sz="2400" b="1" dirty="0" smtClean="0"/>
              <a:t>.</a:t>
            </a:r>
          </a:p>
          <a:p>
            <a:pPr eaLnBrk="1" hangingPunct="1">
              <a:defRPr/>
            </a:pPr>
            <a:r>
              <a:rPr lang="ru-RU" sz="2400" b="1" dirty="0" smtClean="0"/>
              <a:t>Учебный курс «Экология» (в 9 классе).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cap="all" dirty="0" smtClean="0">
                <a:ln/>
                <a:solidFill>
                  <a:srgbClr val="CC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Курсы по выбору</a:t>
            </a:r>
            <a:endParaRPr lang="ru-RU" sz="4000" b="1" cap="all" dirty="0">
              <a:ln/>
              <a:solidFill>
                <a:srgbClr val="CC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7772400" cy="5857875"/>
          </a:xfrm>
        </p:spPr>
        <p:txBody>
          <a:bodyPr/>
          <a:lstStyle/>
          <a:p>
            <a:pPr eaLnBrk="1" hangingPunct="1"/>
            <a:r>
              <a:rPr lang="ru-RU" sz="2000" b="1" smtClean="0"/>
              <a:t>Туристический менеджмент.</a:t>
            </a:r>
          </a:p>
          <a:p>
            <a:pPr eaLnBrk="1" hangingPunct="1"/>
            <a:r>
              <a:rPr lang="ru-RU" sz="2000" b="1" smtClean="0"/>
              <a:t>Проценты вокруг нас.</a:t>
            </a:r>
          </a:p>
          <a:p>
            <a:pPr eaLnBrk="1" hangingPunct="1"/>
            <a:r>
              <a:rPr lang="ru-RU" sz="2000" b="1" smtClean="0"/>
              <a:t>Путешествие в мир графиков. </a:t>
            </a:r>
          </a:p>
          <a:p>
            <a:pPr eaLnBrk="1" hangingPunct="1"/>
            <a:r>
              <a:rPr lang="ru-RU" sz="2000" b="1" smtClean="0"/>
              <a:t>Развивай дар речи.</a:t>
            </a:r>
          </a:p>
          <a:p>
            <a:pPr eaLnBrk="1" hangingPunct="1"/>
            <a:r>
              <a:rPr lang="ru-RU" sz="2000" b="1" smtClean="0"/>
              <a:t>Учись писать грамотно.</a:t>
            </a:r>
          </a:p>
          <a:p>
            <a:pPr eaLnBrk="1" hangingPunct="1"/>
            <a:r>
              <a:rPr lang="ru-RU" sz="2000" b="1" smtClean="0"/>
              <a:t>Строительное черчение.</a:t>
            </a:r>
          </a:p>
          <a:p>
            <a:pPr eaLnBrk="1" hangingPunct="1"/>
            <a:r>
              <a:rPr lang="ru-RU" sz="2000" b="1" smtClean="0"/>
              <a:t>Олимпийская химия.</a:t>
            </a:r>
          </a:p>
          <a:p>
            <a:pPr eaLnBrk="1" hangingPunct="1"/>
            <a:r>
              <a:rPr lang="ru-RU" sz="2000" b="1" smtClean="0"/>
              <a:t>Формирование своего имиджа через документы.</a:t>
            </a:r>
          </a:p>
          <a:p>
            <a:pPr eaLnBrk="1" hangingPunct="1"/>
            <a:r>
              <a:rPr lang="ru-RU" sz="2000" b="1" smtClean="0"/>
              <a:t>Создание проектов в </a:t>
            </a:r>
            <a:r>
              <a:rPr lang="en-US" sz="2000" b="1" smtClean="0"/>
              <a:t>Mc Office</a:t>
            </a:r>
            <a:r>
              <a:rPr lang="ru-RU" sz="2000" b="1" smtClean="0"/>
              <a:t>.</a:t>
            </a:r>
          </a:p>
          <a:p>
            <a:pPr eaLnBrk="1" hangingPunct="1"/>
            <a:r>
              <a:rPr lang="ru-RU" sz="2000" b="1" smtClean="0"/>
              <a:t> Мир химических профессий.	</a:t>
            </a:r>
          </a:p>
          <a:p>
            <a:pPr eaLnBrk="1" hangingPunct="1"/>
            <a:r>
              <a:rPr lang="ru-RU" sz="2000" b="1" smtClean="0"/>
              <a:t>Живой организм и химия.</a:t>
            </a:r>
          </a:p>
          <a:p>
            <a:pPr eaLnBrk="1" hangingPunct="1"/>
            <a:r>
              <a:rPr lang="ru-RU" sz="2000" b="1" smtClean="0"/>
              <a:t>Разговорный английский.</a:t>
            </a:r>
          </a:p>
          <a:p>
            <a:pPr eaLnBrk="1" hangingPunct="1"/>
            <a:r>
              <a:rPr lang="ru-RU" sz="2000" b="1" smtClean="0"/>
              <a:t>Знакомство с Америкой.</a:t>
            </a:r>
          </a:p>
          <a:p>
            <a:pPr eaLnBrk="1" hangingPunct="1"/>
            <a:r>
              <a:rPr lang="ru-RU" sz="2000" b="1" smtClean="0"/>
              <a:t>Сто имен - сто судеб.</a:t>
            </a:r>
          </a:p>
          <a:p>
            <a:pPr eaLnBrk="1" hangingPunct="1"/>
            <a:r>
              <a:rPr lang="ru-RU" sz="2000" b="1" smtClean="0"/>
              <a:t>Мир, в котором я живу.</a:t>
            </a:r>
          </a:p>
          <a:p>
            <a:pPr eaLnBrk="1" hangingPunct="1"/>
            <a:r>
              <a:rPr lang="ru-RU" sz="2000" b="1" smtClean="0"/>
              <a:t>Заповедники России.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Picture 5" descr="сканирование0037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t="52357" r="662"/>
          <a:stretch>
            <a:fillRect/>
          </a:stretch>
        </p:blipFill>
        <p:spPr bwMode="auto">
          <a:xfrm>
            <a:off x="5500694" y="1214422"/>
            <a:ext cx="2695690" cy="172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IMG_0353"/>
          <p:cNvPicPr>
            <a:picLocks noChangeAspect="1" noChangeArrowheads="1"/>
          </p:cNvPicPr>
          <p:nvPr/>
        </p:nvPicPr>
        <p:blipFill>
          <a:blip r:embed="rId3" cstate="print"/>
          <a:srcRect t="18007"/>
          <a:stretch>
            <a:fillRect/>
          </a:stretch>
        </p:blipFill>
        <p:spPr bwMode="auto">
          <a:xfrm rot="774966">
            <a:off x="5309756" y="4451660"/>
            <a:ext cx="2964718" cy="182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Успеваемость обучающихся школы</a:t>
            </a:r>
            <a:endParaRPr lang="ru-RU" sz="4000" b="1" dirty="0">
              <a:ln w="50800"/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571612"/>
          <a:ext cx="8001056" cy="32371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00044"/>
                <a:gridCol w="1600044"/>
                <a:gridCol w="1600044"/>
                <a:gridCol w="1600044"/>
                <a:gridCol w="1600880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Всего учащихся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Окончили год на «5»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Окончили год на «4» и «5»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Оставлены на повторный год обучения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68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Начальная школа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Основная школа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4" name="Picture 1" descr="D:\Рамочки\information_items_1221051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929188"/>
            <a:ext cx="14652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УБЛИЧНЫЙ ОТЧЕТ 2011-2012\Лицезия.jpg"/>
          <p:cNvPicPr>
            <a:picLocks noChangeAspect="1" noChangeArrowheads="1"/>
          </p:cNvPicPr>
          <p:nvPr/>
        </p:nvPicPr>
        <p:blipFill>
          <a:blip r:embed="rId2" cstate="print"/>
          <a:srcRect l="4297" t="3125" r="8333" b="3125"/>
          <a:stretch>
            <a:fillRect/>
          </a:stretch>
        </p:blipFill>
        <p:spPr bwMode="auto">
          <a:xfrm>
            <a:off x="428596" y="214290"/>
            <a:ext cx="4357718" cy="6429420"/>
          </a:xfrm>
          <a:prstGeom prst="rect">
            <a:avLst/>
          </a:prstGeom>
          <a:noFill/>
        </p:spPr>
      </p:pic>
      <p:pic>
        <p:nvPicPr>
          <p:cNvPr id="1027" name="Picture 3" descr="E:\ПУБЛИЧНЫЙ ОТЧЕТ 2011-2012\Свидетельство.jpg"/>
          <p:cNvPicPr>
            <a:picLocks noChangeAspect="1" noChangeArrowheads="1"/>
          </p:cNvPicPr>
          <p:nvPr/>
        </p:nvPicPr>
        <p:blipFill>
          <a:blip r:embed="rId3" cstate="print"/>
          <a:srcRect l="1657" t="2410" r="7230" b="2410"/>
          <a:stretch>
            <a:fillRect/>
          </a:stretch>
        </p:blipFill>
        <p:spPr bwMode="auto">
          <a:xfrm>
            <a:off x="4786314" y="214290"/>
            <a:ext cx="392905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28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Сведения о результатах  государственной итоговой аттестации в 9 классах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786744" cy="39801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14380"/>
                <a:gridCol w="1785950"/>
                <a:gridCol w="1000132"/>
                <a:gridCol w="1050461"/>
                <a:gridCol w="1078607"/>
                <a:gridCol w="1078607"/>
                <a:gridCol w="1078607"/>
              </a:tblGrid>
              <a:tr h="3061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Предмет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Всего сдавали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/>
                        <a:t>Получили оценки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«5»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«4»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«3»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«2»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0" marR="67560" marT="0" marB="0"/>
                </a:tc>
              </a:tr>
            </a:tbl>
          </a:graphicData>
        </a:graphic>
      </p:graphicFrame>
      <p:pic>
        <p:nvPicPr>
          <p:cNvPr id="4" name="Picture 2" descr="D:\Рамочки\Рисунки\f36a99a508bf.png"/>
          <p:cNvPicPr>
            <a:picLocks noChangeAspect="1" noChangeArrowheads="1"/>
          </p:cNvPicPr>
          <p:nvPr/>
        </p:nvPicPr>
        <p:blipFill>
          <a:blip r:embed="rId2" cstate="print"/>
          <a:srcRect l="63776" b="70924"/>
          <a:stretch>
            <a:fillRect/>
          </a:stretch>
        </p:blipFill>
        <p:spPr bwMode="auto">
          <a:xfrm>
            <a:off x="5857884" y="5633193"/>
            <a:ext cx="2317739" cy="1224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Обладатели Похвальных грамот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«За особые успехи в изучении отдельных предметов»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err="1" smtClean="0"/>
              <a:t>Вельтман</a:t>
            </a:r>
            <a:r>
              <a:rPr lang="ru-RU" sz="2800" b="1" i="1" dirty="0" smtClean="0"/>
              <a:t> Александр – 9 А</a:t>
            </a:r>
          </a:p>
          <a:p>
            <a:r>
              <a:rPr lang="ru-RU" sz="2800" b="1" i="1" dirty="0" err="1" smtClean="0"/>
              <a:t>Кацеф</a:t>
            </a:r>
            <a:r>
              <a:rPr lang="ru-RU" sz="2800" b="1" i="1" dirty="0" smtClean="0"/>
              <a:t> Полина – 9 А</a:t>
            </a:r>
          </a:p>
          <a:p>
            <a:r>
              <a:rPr lang="ru-RU" sz="2800" b="1" i="1" dirty="0" smtClean="0"/>
              <a:t>Мартьянова Арина – 9 А</a:t>
            </a:r>
          </a:p>
          <a:p>
            <a:r>
              <a:rPr lang="ru-RU" sz="2800" b="1" i="1" dirty="0" err="1" smtClean="0"/>
              <a:t>Сусин</a:t>
            </a:r>
            <a:r>
              <a:rPr lang="ru-RU" sz="2800" b="1" i="1" dirty="0" smtClean="0"/>
              <a:t> Сергей – 9 А</a:t>
            </a:r>
          </a:p>
          <a:p>
            <a:r>
              <a:rPr lang="ru-RU" sz="2800" b="1" i="1" dirty="0" err="1" smtClean="0"/>
              <a:t>Шацкий</a:t>
            </a:r>
            <a:r>
              <a:rPr lang="ru-RU" sz="2800" b="1" i="1" dirty="0" smtClean="0"/>
              <a:t> Александр – 9 А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35743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ln w="50800"/>
                <a:solidFill>
                  <a:srgbClr val="CC9900"/>
                </a:solidFill>
              </a:rPr>
              <a:t> II</a:t>
            </a:r>
            <a:r>
              <a:rPr lang="en-US" sz="4000" b="1" dirty="0" smtClean="0">
                <a:ln w="50800"/>
                <a:solidFill>
                  <a:srgbClr val="CC9900"/>
                </a:solidFill>
              </a:rPr>
              <a:t>I</a:t>
            </a:r>
            <a:r>
              <a:rPr lang="ru-RU" sz="4000" b="1" dirty="0" smtClean="0">
                <a:ln w="50800"/>
                <a:solidFill>
                  <a:srgbClr val="CC9900"/>
                </a:solidFill>
              </a:rPr>
              <a:t> ступень (</a:t>
            </a:r>
            <a:r>
              <a:rPr lang="en-US" sz="4000" b="1" dirty="0" smtClean="0">
                <a:ln w="50800"/>
                <a:solidFill>
                  <a:srgbClr val="CC9900"/>
                </a:solidFill>
              </a:rPr>
              <a:t>10</a:t>
            </a:r>
            <a:r>
              <a:rPr lang="ru-RU" sz="4000" b="1" dirty="0" smtClean="0">
                <a:ln w="50800"/>
                <a:solidFill>
                  <a:srgbClr val="CC9900"/>
                </a:solidFill>
              </a:rPr>
              <a:t>-</a:t>
            </a:r>
            <a:r>
              <a:rPr lang="en-US" sz="4000" b="1" dirty="0" smtClean="0">
                <a:ln w="50800"/>
                <a:solidFill>
                  <a:srgbClr val="CC9900"/>
                </a:solidFill>
              </a:rPr>
              <a:t>11</a:t>
            </a:r>
            <a:r>
              <a:rPr lang="ru-RU" sz="4000" b="1" dirty="0" smtClean="0">
                <a:ln w="50800"/>
                <a:solidFill>
                  <a:srgbClr val="CC9900"/>
                </a:solidFill>
              </a:rPr>
              <a:t> классы)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5572164"/>
          </a:xfrm>
          <a:solidFill>
            <a:schemeClr val="bg1">
              <a:lumMod val="40000"/>
              <a:lumOff val="60000"/>
              <a:alpha val="58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 Базовая образовательная программа среднего (полного) общего образования</a:t>
            </a:r>
          </a:p>
          <a:p>
            <a:pPr eaLnBrk="1" hangingPunct="1">
              <a:defRPr/>
            </a:pPr>
            <a:r>
              <a:rPr lang="ru-RU" sz="2800" b="1" dirty="0" smtClean="0"/>
              <a:t>10-11 профильные химико-биологические и универсальные группы.</a:t>
            </a:r>
          </a:p>
          <a:p>
            <a:pPr eaLnBrk="1" hangingPunct="1">
              <a:defRPr/>
            </a:pPr>
            <a:r>
              <a:rPr lang="ru-RU" sz="2800" b="1" dirty="0" smtClean="0"/>
              <a:t>Технология (делопроизводство на ПК)  11 класс, универсальная группа.</a:t>
            </a:r>
          </a:p>
          <a:p>
            <a:pPr eaLnBrk="1" hangingPunct="1">
              <a:defRPr/>
            </a:pPr>
            <a:r>
              <a:rPr lang="ru-RU" sz="2800" b="1" dirty="0" smtClean="0"/>
              <a:t>Изучение элективных учебных предметов (биология, физика, математика) на базе </a:t>
            </a:r>
            <a:r>
              <a:rPr lang="ru-RU" sz="2800" b="1" dirty="0" err="1" smtClean="0"/>
              <a:t>ЯрГУ</a:t>
            </a:r>
            <a:r>
              <a:rPr lang="ru-RU" sz="2800" b="1" dirty="0" smtClean="0"/>
              <a:t> и ЯГТУ.</a:t>
            </a:r>
          </a:p>
          <a:p>
            <a:pPr eaLnBrk="1" hangingPunct="1">
              <a:defRPr/>
            </a:pPr>
            <a:r>
              <a:rPr lang="ru-RU" sz="2800" b="1" dirty="0" smtClean="0"/>
              <a:t>Учебный курс «Экология» (в 10 классе).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143932" cy="6858000"/>
          </a:xfrm>
          <a:solidFill>
            <a:schemeClr val="bg1">
              <a:lumMod val="40000"/>
              <a:lumOff val="60000"/>
              <a:alpha val="58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/>
              <a:t> Для более глубокого уровня усвоения материала </a:t>
            </a:r>
            <a:r>
              <a:rPr lang="ru-RU" sz="2400" b="1" dirty="0" smtClean="0"/>
              <a:t>добавлены</a:t>
            </a:r>
            <a:r>
              <a:rPr lang="ru-RU" sz="2400" dirty="0" smtClean="0"/>
              <a:t> часы в следующих классах:</a:t>
            </a:r>
          </a:p>
          <a:p>
            <a:pPr eaLnBrk="1" hangingPunct="1">
              <a:defRPr/>
            </a:pPr>
            <a:r>
              <a:rPr lang="ru-RU" sz="2600" dirty="0" smtClean="0"/>
              <a:t>11 класс + 1 ч. русский язык</a:t>
            </a:r>
          </a:p>
          <a:p>
            <a:pPr eaLnBrk="1" hangingPunct="1">
              <a:defRPr/>
            </a:pPr>
            <a:r>
              <a:rPr lang="ru-RU" sz="2600" dirty="0" smtClean="0"/>
              <a:t>11 класс + 1 ч. литература</a:t>
            </a:r>
          </a:p>
          <a:p>
            <a:pPr eaLnBrk="1" hangingPunct="1">
              <a:defRPr/>
            </a:pPr>
            <a:r>
              <a:rPr lang="ru-RU" sz="2600" dirty="0" smtClean="0"/>
              <a:t>11 класс  + 2 ч. алгебра и начала анализа</a:t>
            </a:r>
          </a:p>
          <a:p>
            <a:pPr eaLnBrk="1" hangingPunct="1">
              <a:defRPr/>
            </a:pPr>
            <a:r>
              <a:rPr lang="ru-RU" sz="2600" dirty="0" smtClean="0"/>
              <a:t>10 класс + 1 ч. алгебра и начала анализа</a:t>
            </a:r>
          </a:p>
          <a:p>
            <a:pPr eaLnBrk="1" hangingPunct="1">
              <a:defRPr/>
            </a:pPr>
            <a:r>
              <a:rPr lang="ru-RU" sz="2600" dirty="0" smtClean="0"/>
              <a:t>10 класс (универсальная группа) + 1 ч. биология</a:t>
            </a:r>
          </a:p>
          <a:p>
            <a:pPr eaLnBrk="1" hangingPunct="1">
              <a:defRPr/>
            </a:pPr>
            <a:r>
              <a:rPr lang="ru-RU" sz="2600" dirty="0" smtClean="0"/>
              <a:t>10 класс (универсальная группа) + 1 ч. химия</a:t>
            </a:r>
          </a:p>
          <a:p>
            <a:pPr eaLnBrk="1" hangingPunct="1">
              <a:defRPr/>
            </a:pPr>
            <a:r>
              <a:rPr lang="ru-RU" sz="2600" dirty="0" smtClean="0"/>
              <a:t>10 класс + 1 ч. физика</a:t>
            </a:r>
          </a:p>
          <a:p>
            <a:pPr eaLnBrk="1" hangingPunct="1">
              <a:defRPr/>
            </a:pPr>
            <a:r>
              <a:rPr lang="ru-RU" sz="2600" dirty="0" smtClean="0"/>
              <a:t>11 класс (универсальный) + 1 ч. биология</a:t>
            </a:r>
          </a:p>
          <a:p>
            <a:pPr eaLnBrk="1" hangingPunct="1">
              <a:defRPr/>
            </a:pPr>
            <a:r>
              <a:rPr lang="ru-RU" sz="2600" dirty="0" smtClean="0"/>
              <a:t>11 класс (универсальный) + 1 ч. химия</a:t>
            </a:r>
          </a:p>
          <a:p>
            <a:pPr eaLnBrk="1" hangingPunct="1">
              <a:defRPr/>
            </a:pPr>
            <a:r>
              <a:rPr lang="ru-RU" sz="2600" dirty="0" smtClean="0"/>
              <a:t>11 класс + 1 ч. физика</a:t>
            </a:r>
          </a:p>
          <a:p>
            <a:pPr eaLnBrk="1" hangingPunct="1">
              <a:defRPr/>
            </a:pPr>
            <a:r>
              <a:rPr lang="ru-RU" sz="2600" dirty="0" smtClean="0"/>
              <a:t>10, 11 класс – педагогические группы (психология, основы организаторской деятельности)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01812"/>
          <a:ext cx="9144000" cy="484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0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Количество участников ЕГЭ по предметам по выбору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Динамика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справляемости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 школе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001156" cy="528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Динамика среднего балла по предметам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балл в кластерной группе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8687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русскому языку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01812"/>
          <a:ext cx="8929718" cy="505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801812"/>
          <a:ext cx="8858312" cy="48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Количество обучающихся за последние 3 года</a:t>
            </a:r>
            <a:endParaRPr lang="ru-RU" sz="3600" b="1" dirty="0">
              <a:ln w="11430"/>
              <a:solidFill>
                <a:srgbClr val="FF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28736"/>
          <a:ext cx="9144000" cy="45520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1914"/>
                <a:gridCol w="1288681"/>
                <a:gridCol w="1288681"/>
                <a:gridCol w="1288681"/>
                <a:gridCol w="1288681"/>
                <a:gridCol w="1288681"/>
                <a:gridCol w="1288681"/>
              </a:tblGrid>
              <a:tr h="7715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2009/2010 </a:t>
                      </a:r>
                      <a:r>
                        <a:rPr lang="ru-RU" sz="1800" b="1" dirty="0" err="1" smtClean="0">
                          <a:effectLst/>
                        </a:rPr>
                        <a:t>уч</a:t>
                      </a:r>
                      <a:r>
                        <a:rPr lang="ru-RU" sz="1800" b="1" dirty="0" smtClean="0">
                          <a:effectLst/>
                        </a:rPr>
                        <a:t>. год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2010/2011 </a:t>
                      </a:r>
                      <a:r>
                        <a:rPr lang="ru-RU" sz="1800" b="1" dirty="0" err="1" smtClean="0">
                          <a:effectLst/>
                        </a:rPr>
                        <a:t>уч</a:t>
                      </a:r>
                      <a:r>
                        <a:rPr lang="ru-RU" sz="1800" b="1" dirty="0" smtClean="0">
                          <a:effectLst/>
                        </a:rPr>
                        <a:t>. год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2011/2012 </a:t>
                      </a:r>
                      <a:r>
                        <a:rPr lang="ru-RU" sz="1800" b="1" dirty="0" err="1" smtClean="0">
                          <a:effectLst/>
                        </a:rPr>
                        <a:t>уч</a:t>
                      </a:r>
                      <a:r>
                        <a:rPr lang="ru-RU" sz="1800" b="1" dirty="0" smtClean="0">
                          <a:effectLst/>
                        </a:rPr>
                        <a:t>. год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классов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учащихся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классов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учащихся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классов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Кол-во учащихся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Начальная школа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68580" marR="68580" marT="0" marB="0" anchor="ctr"/>
                </a:tc>
              </a:tr>
              <a:tr h="82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Основная школа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68580" marR="68580" marT="0" marB="0" anchor="ctr"/>
                </a:tc>
              </a:tr>
              <a:tr h="82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Старшая школа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</a:tr>
              <a:tr h="41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Всего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7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Образовательные достижения по математике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7"/>
          <a:ext cx="864399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01812"/>
          <a:ext cx="8472518" cy="484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725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25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64399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ln w="50800"/>
                <a:solidFill>
                  <a:schemeClr val="bg1">
                    <a:lumMod val="50000"/>
                  </a:schemeClr>
                </a:solidFill>
              </a:rPr>
              <a:t>Сведения о продолжении обучения выпускников школы</a:t>
            </a:r>
            <a:endParaRPr lang="ru-RU" sz="3600" b="1" dirty="0">
              <a:ln w="50800"/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928802"/>
          <a:ext cx="8143932" cy="4267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71966"/>
                <a:gridCol w="4071966"/>
              </a:tblGrid>
              <a:tr h="40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/>
                        <a:t>9 </a:t>
                      </a:r>
                      <a:r>
                        <a:rPr lang="ru-RU" sz="2800" b="1" i="1" dirty="0" smtClean="0"/>
                        <a:t>класс - 60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/>
                        <a:t>11 </a:t>
                      </a:r>
                      <a:r>
                        <a:rPr lang="ru-RU" sz="2800" b="1" i="1" dirty="0" smtClean="0"/>
                        <a:t>класс - 28</a:t>
                      </a:r>
                      <a:endParaRPr lang="ru-RU" sz="28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 в 10 классе - </a:t>
                      </a:r>
                      <a:r>
                        <a:rPr lang="ru-RU" sz="2800" dirty="0" smtClean="0"/>
                        <a:t>27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в вузах - </a:t>
                      </a:r>
                      <a:r>
                        <a:rPr lang="ru-RU" sz="2800" dirty="0" smtClean="0"/>
                        <a:t>20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в </a:t>
                      </a:r>
                      <a:r>
                        <a:rPr lang="ru-RU" sz="2800" dirty="0" smtClean="0"/>
                        <a:t>СПО </a:t>
                      </a:r>
                      <a:r>
                        <a:rPr lang="ru-RU" sz="2800" dirty="0"/>
                        <a:t>- </a:t>
                      </a:r>
                      <a:r>
                        <a:rPr lang="ru-RU" sz="2800" dirty="0" smtClean="0"/>
                        <a:t>25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в </a:t>
                      </a:r>
                      <a:r>
                        <a:rPr lang="ru-RU" sz="2800" dirty="0" smtClean="0"/>
                        <a:t>СПО </a:t>
                      </a:r>
                      <a:r>
                        <a:rPr lang="ru-RU" sz="2800" dirty="0"/>
                        <a:t>- </a:t>
                      </a:r>
                      <a:r>
                        <a:rPr lang="ru-RU" sz="2800" dirty="0" smtClean="0"/>
                        <a:t>6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в </a:t>
                      </a:r>
                      <a:r>
                        <a:rPr lang="ru-RU" sz="2800" dirty="0" smtClean="0"/>
                        <a:t>НПО </a:t>
                      </a:r>
                      <a:r>
                        <a:rPr lang="ru-RU" sz="2800" dirty="0"/>
                        <a:t>- </a:t>
                      </a:r>
                      <a:r>
                        <a:rPr lang="ru-RU" sz="2800" dirty="0" smtClean="0"/>
                        <a:t>8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продолжили обучение в </a:t>
                      </a:r>
                      <a:r>
                        <a:rPr lang="ru-RU" sz="2800" dirty="0" smtClean="0"/>
                        <a:t>НПО </a:t>
                      </a:r>
                      <a:r>
                        <a:rPr lang="ru-RU" sz="2800" dirty="0"/>
                        <a:t>- </a:t>
                      </a:r>
                      <a:r>
                        <a:rPr lang="ru-RU" sz="2800" dirty="0" smtClean="0"/>
                        <a:t>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работают </a:t>
                      </a:r>
                      <a:r>
                        <a:rPr lang="ru-RU" sz="2800" dirty="0" smtClean="0"/>
                        <a:t>– 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работают - </a:t>
                      </a:r>
                      <a:r>
                        <a:rPr lang="ru-RU" sz="2800" dirty="0" smtClean="0"/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Обладатели Похвальных грамот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«За особые успехи в изучении отдельных предметов» - 11 А класс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257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err="1" smtClean="0"/>
              <a:t>Бадалян</a:t>
            </a:r>
            <a:r>
              <a:rPr lang="ru-RU" sz="2800" b="1" i="1" dirty="0" smtClean="0"/>
              <a:t> Артур</a:t>
            </a:r>
          </a:p>
          <a:p>
            <a:r>
              <a:rPr lang="ru-RU" sz="2800" b="1" i="1" dirty="0" smtClean="0"/>
              <a:t>Виноградов Александр</a:t>
            </a:r>
          </a:p>
          <a:p>
            <a:r>
              <a:rPr lang="ru-RU" sz="2800" b="1" i="1" dirty="0" smtClean="0"/>
              <a:t>Мироненко Александра</a:t>
            </a:r>
          </a:p>
          <a:p>
            <a:r>
              <a:rPr lang="ru-RU" sz="2800" b="1" i="1" dirty="0" err="1" smtClean="0"/>
              <a:t>Моржов</a:t>
            </a:r>
            <a:r>
              <a:rPr lang="ru-RU" sz="2800" b="1" i="1" dirty="0" smtClean="0"/>
              <a:t> Сергей</a:t>
            </a:r>
          </a:p>
          <a:p>
            <a:r>
              <a:rPr lang="ru-RU" sz="2800" b="1" i="1" dirty="0" smtClean="0"/>
              <a:t>Орлов Дмитрий</a:t>
            </a:r>
          </a:p>
          <a:p>
            <a:r>
              <a:rPr lang="ru-RU" sz="2800" b="1" i="1" dirty="0" err="1" smtClean="0"/>
              <a:t>Подкопаев</a:t>
            </a:r>
            <a:r>
              <a:rPr lang="ru-RU" sz="2800" b="1" i="1" dirty="0" smtClean="0"/>
              <a:t> Александр</a:t>
            </a:r>
            <a:endParaRPr lang="ru-RU" sz="2800" b="1" i="1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4343">
            <a:off x="5307257" y="2556573"/>
            <a:ext cx="2356034" cy="34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Победители олимпиад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47968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12"/>
                <a:gridCol w="3380752"/>
                <a:gridCol w="3048636"/>
              </a:tblGrid>
              <a:tr h="535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Учащийся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Предмет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Учитель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Иванова Надежда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Биология, 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Соловьева С.А.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Иванова Г.П.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Валенцева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Т.Н.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Собеская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Рыжкова Маргарита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Лодягина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Т.И.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Мартьянова Арина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Лебедева Е.А.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Набилкин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Иванова Г.П.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7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Герасимов Денис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Иванова Г.П.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1614" y="95348"/>
            <a:ext cx="7728722" cy="590904"/>
          </a:xfrm>
          <a:noFill/>
        </p:spPr>
        <p:txBody>
          <a:bodyPr lIns="91440" rIns="91440" bIns="4572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Кадровые ресурсы</a:t>
            </a:r>
          </a:p>
        </p:txBody>
      </p:sp>
      <p:pic>
        <p:nvPicPr>
          <p:cNvPr id="16460" name="Picture 76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 t="19231" b="16907"/>
          <a:stretch>
            <a:fillRect/>
          </a:stretch>
        </p:blipFill>
        <p:spPr bwMode="auto">
          <a:xfrm>
            <a:off x="1285852" y="785794"/>
            <a:ext cx="6786610" cy="3571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6505" name="Group 121"/>
          <p:cNvGraphicFramePr>
            <a:graphicFrameLocks noGrp="1"/>
          </p:cNvGraphicFramePr>
          <p:nvPr/>
        </p:nvGraphicFramePr>
        <p:xfrm>
          <a:off x="571472" y="4572009"/>
          <a:ext cx="3027361" cy="22859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14406"/>
                <a:gridCol w="1512955"/>
              </a:tblGrid>
              <a:tr h="7442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Квалификационная категория учителей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Высшая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</a:tr>
              <a:tr h="44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Первая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</a:tr>
              <a:tr h="66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Молодой специалист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3571868" y="4554538"/>
            <a:ext cx="514826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Имеют отраслевые награды: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«Заслуженный учитель РФ» – </a:t>
            </a:r>
            <a:r>
              <a:rPr lang="ru-RU" sz="2000" dirty="0" err="1">
                <a:latin typeface="Times New Roman" pitchFamily="18" charset="0"/>
              </a:rPr>
              <a:t>Лодягина</a:t>
            </a:r>
            <a:r>
              <a:rPr lang="ru-RU" sz="2000" dirty="0">
                <a:latin typeface="Times New Roman" pitchFamily="18" charset="0"/>
              </a:rPr>
              <a:t> Т.И.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«Почётный работник общего образования»- 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Седлова М.В.</a:t>
            </a:r>
          </a:p>
          <a:p>
            <a:pPr algn="ctr"/>
            <a:r>
              <a:rPr lang="ru-RU" sz="2000" dirty="0" err="1">
                <a:latin typeface="Times New Roman" pitchFamily="18" charset="0"/>
              </a:rPr>
              <a:t>Подкопаев</a:t>
            </a:r>
            <a:r>
              <a:rPr lang="ru-RU" sz="2000" dirty="0">
                <a:latin typeface="Times New Roman" pitchFamily="18" charset="0"/>
              </a:rPr>
              <a:t> М.И.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«Отличник просвещения» - 15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26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Участие учащихся в мероприятиях различного уровня 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42938" y="1571612"/>
            <a:ext cx="7772400" cy="5000638"/>
          </a:xfrm>
        </p:spPr>
        <p:txBody>
          <a:bodyPr/>
          <a:lstStyle/>
          <a:p>
            <a:pPr eaLnBrk="1" hangingPunct="1"/>
            <a:r>
              <a:rPr lang="ru-RU" sz="2200" dirty="0" smtClean="0"/>
              <a:t>Международный математический конкурс-игра «Кенгуру».</a:t>
            </a:r>
          </a:p>
          <a:p>
            <a:pPr eaLnBrk="1" hangingPunct="1"/>
            <a:r>
              <a:rPr lang="ru-RU" sz="2200" dirty="0" smtClean="0"/>
              <a:t>Всероссийский конкурс по языкознанию «Русский медвежонок».</a:t>
            </a:r>
          </a:p>
          <a:p>
            <a:pPr eaLnBrk="1" hangingPunct="1"/>
            <a:r>
              <a:rPr lang="ru-RU" sz="2200" dirty="0" smtClean="0"/>
              <a:t>Всероссийский конкурс по МХК «Золотое руно» </a:t>
            </a:r>
          </a:p>
          <a:p>
            <a:pPr eaLnBrk="1" hangingPunct="1"/>
            <a:r>
              <a:rPr lang="ru-RU" sz="2200" dirty="0" smtClean="0"/>
              <a:t>Всероссийский конкурс по информатике «КИТ – компьютеры, информатика, технологии».</a:t>
            </a:r>
          </a:p>
          <a:p>
            <a:pPr eaLnBrk="1" hangingPunct="1"/>
            <a:r>
              <a:rPr lang="ru-RU" sz="2200" dirty="0" smtClean="0"/>
              <a:t>Международная игра по английскому языку «Британский бульдог».</a:t>
            </a:r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929198"/>
            <a:ext cx="2071702" cy="16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Воспитательная работа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91174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Основные направления воспитательной работы школы:</a:t>
            </a:r>
            <a:endParaRPr lang="ru-RU" sz="2800" dirty="0" smtClean="0"/>
          </a:p>
          <a:p>
            <a:pPr lvl="1" eaLnBrk="1" hangingPunct="1"/>
            <a:r>
              <a:rPr lang="ru-RU" b="1" i="1" dirty="0" smtClean="0"/>
              <a:t>«Познание»</a:t>
            </a:r>
            <a:endParaRPr lang="ru-RU" sz="2400" b="1" i="1" dirty="0" smtClean="0"/>
          </a:p>
          <a:p>
            <a:pPr lvl="1" eaLnBrk="1" hangingPunct="1"/>
            <a:r>
              <a:rPr lang="ru-RU" b="1" i="1" dirty="0" smtClean="0"/>
              <a:t>«Здоровье»</a:t>
            </a:r>
            <a:endParaRPr lang="ru-RU" sz="2400" b="1" i="1" dirty="0" smtClean="0"/>
          </a:p>
          <a:p>
            <a:pPr lvl="1" eaLnBrk="1" hangingPunct="1"/>
            <a:r>
              <a:rPr lang="ru-RU" b="1" i="1" dirty="0" smtClean="0"/>
              <a:t>«Самореализация»</a:t>
            </a:r>
          </a:p>
          <a:p>
            <a:pPr lvl="1" eaLnBrk="1" hangingPunct="1"/>
            <a:r>
              <a:rPr lang="ru-RU" b="1" i="1" dirty="0" smtClean="0"/>
              <a:t>«Толерантность»</a:t>
            </a:r>
            <a:endParaRPr lang="ru-RU" sz="2400" b="1" i="1" dirty="0" smtClean="0"/>
          </a:p>
          <a:p>
            <a:pPr lvl="1" eaLnBrk="1" hangingPunct="1">
              <a:buNone/>
            </a:pPr>
            <a:endParaRPr lang="ru-RU" b="1" i="1" dirty="0" smtClean="0"/>
          </a:p>
          <a:p>
            <a:pPr lvl="1" eaLnBrk="1" hangingPunct="1">
              <a:buNone/>
            </a:pPr>
            <a:endParaRPr lang="ru-RU" sz="2400" b="1" i="1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86190"/>
            <a:ext cx="2784330" cy="28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Воспитательные задачи: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/>
          </a:p>
          <a:p>
            <a:pPr lvl="1" eaLnBrk="1" hangingPunct="1"/>
            <a:r>
              <a:rPr lang="ru-RU" sz="2200" dirty="0" smtClean="0"/>
              <a:t>Воспитание любви к своему Отечеству, городу, району, школе. Воспитание гражданственности и патриотизма.</a:t>
            </a:r>
          </a:p>
          <a:p>
            <a:pPr lvl="1" eaLnBrk="1" hangingPunct="1"/>
            <a:r>
              <a:rPr lang="ru-RU" sz="2200" dirty="0" smtClean="0"/>
              <a:t>Создание условий для сохранения физического, психического и нравственного здоровья учащихся; пропаганда физической культуры и здорового образа жизни, воспитание негативного отношения к вредным привычкам.</a:t>
            </a:r>
          </a:p>
          <a:p>
            <a:pPr lvl="1" eaLnBrk="1" hangingPunct="1"/>
            <a:r>
              <a:rPr lang="ru-RU" sz="2200" dirty="0" smtClean="0"/>
              <a:t>Воспитание устойчивого интереса к познавательной деятельности</a:t>
            </a:r>
          </a:p>
          <a:p>
            <a:pPr lvl="1" eaLnBrk="1" hangingPunct="1"/>
            <a:r>
              <a:rPr lang="ru-RU" sz="2200" dirty="0" smtClean="0"/>
              <a:t>Расширение воспитательно-образовательного пространства школы, создание условий для самореализации личности учащихся;</a:t>
            </a:r>
          </a:p>
          <a:p>
            <a:pPr lvl="1" eaLnBrk="1" hangingPunct="1"/>
            <a:r>
              <a:rPr lang="ru-RU" sz="2200" dirty="0" smtClean="0"/>
              <a:t>Привлечение родителей к решению учебных и воспитательных задач.</a:t>
            </a:r>
          </a:p>
          <a:p>
            <a:pPr lvl="1" eaLnBrk="1" hangingPunct="1"/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Реализация задач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осуществляется через совместную деятельность педагогов, детей и их родителей; привлечение педагогов дополнительного образования Ленинского района, города и области к решению воспитательных задач на договорной основе; использование воспитательных возможностей учреждений культуры для решения воспитательных задач.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7724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/>
              <a:t>    </a:t>
            </a:r>
            <a:r>
              <a:rPr lang="ru-RU" sz="2800" dirty="0" smtClean="0"/>
              <a:t>В школе реализуются </a:t>
            </a:r>
            <a:r>
              <a:rPr lang="ru-RU" sz="2800" b="1" i="1" dirty="0" smtClean="0"/>
              <a:t>воспитательные программы</a:t>
            </a:r>
            <a:r>
              <a:rPr lang="ru-RU" sz="2800" dirty="0" smtClean="0"/>
              <a:t>: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«Мы - Ярославцы», </a:t>
            </a:r>
            <a:r>
              <a:rPr lang="ru-RU" sz="2300" dirty="0" smtClean="0"/>
              <a:t>посвященная 1000-летию Ярославля;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«Здоровье» </a:t>
            </a:r>
            <a:r>
              <a:rPr lang="ru-RU" sz="2300" dirty="0" smtClean="0"/>
              <a:t>- воспитание здорового образа жизни, спортивно-оздоровительная работа;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«Добрая дорога детства» </a:t>
            </a:r>
            <a:r>
              <a:rPr lang="ru-RU" sz="2300" dirty="0" smtClean="0"/>
              <a:t>- профилактика детского дорожно-транспортного травматизма;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«Найди себя» </a:t>
            </a:r>
            <a:r>
              <a:rPr lang="ru-RU" sz="2300" dirty="0" smtClean="0"/>
              <a:t>- создание системы дополнительного образования в школе и организация свободного времени учащихся;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«РВС – России верные сыны»,  </a:t>
            </a:r>
            <a:r>
              <a:rPr lang="ru-RU" sz="2300" dirty="0" smtClean="0"/>
              <a:t>посвященная </a:t>
            </a:r>
          </a:p>
          <a:p>
            <a:pPr eaLnBrk="1" hangingPunct="1">
              <a:buNone/>
              <a:defRPr/>
            </a:pPr>
            <a:r>
              <a:rPr lang="ru-RU" sz="2300" dirty="0" smtClean="0"/>
              <a:t>      Дню Победы;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«Откроем сердце для добра» - </a:t>
            </a:r>
            <a:r>
              <a:rPr lang="ru-RU" sz="23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профилактика правонарушений и преступлений среди уч-ся.</a:t>
            </a:r>
          </a:p>
          <a:p>
            <a:pPr eaLnBrk="1" hangingPunct="1">
              <a:defRPr/>
            </a:pPr>
            <a:r>
              <a:rPr lang="ru-RU" sz="2300" b="1" i="1" dirty="0" smtClean="0">
                <a:solidFill>
                  <a:schemeClr val="accent5">
                    <a:lumMod val="25000"/>
                  </a:schemeClr>
                </a:solidFill>
              </a:rPr>
              <a:t>«Мы вместе» </a:t>
            </a:r>
            <a:r>
              <a:rPr lang="ru-RU" sz="23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– воспитание толерантности у учащихся.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0"/>
            <a:ext cx="8229600" cy="1000108"/>
          </a:xfr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Достижения ОУ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848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7858180" cy="5357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dirty="0" smtClean="0"/>
              <a:t>   Участие школы в мероприятиях различного уровня.</a:t>
            </a:r>
            <a:endParaRPr lang="ru-RU" sz="2600" i="1" u="sng" dirty="0" smtClean="0"/>
          </a:p>
          <a:p>
            <a:pPr eaLnBrk="1" hangingPunct="1"/>
            <a:r>
              <a:rPr lang="ru-RU" sz="2600" dirty="0" smtClean="0"/>
              <a:t>«Цветы - улыбка природы»;</a:t>
            </a:r>
          </a:p>
          <a:p>
            <a:pPr eaLnBrk="1" hangingPunct="1"/>
            <a:r>
              <a:rPr lang="ru-RU" sz="2600" dirty="0" smtClean="0"/>
              <a:t>«Поющая осень»;</a:t>
            </a:r>
          </a:p>
          <a:p>
            <a:pPr eaLnBrk="1" hangingPunct="1"/>
            <a:r>
              <a:rPr lang="ru-RU" sz="2600" dirty="0" smtClean="0"/>
              <a:t>«Играем в театр»;</a:t>
            </a:r>
          </a:p>
          <a:p>
            <a:pPr eaLnBrk="1" hangingPunct="1"/>
            <a:r>
              <a:rPr lang="ru-RU" sz="2600" dirty="0" smtClean="0"/>
              <a:t>«Лыжня России» - два </a:t>
            </a:r>
            <a:r>
              <a:rPr lang="en-US" sz="2600" dirty="0" smtClean="0"/>
              <a:t>I </a:t>
            </a:r>
            <a:r>
              <a:rPr lang="ru-RU" sz="2600" dirty="0" smtClean="0"/>
              <a:t>места, два </a:t>
            </a:r>
            <a:r>
              <a:rPr lang="en-US" sz="2600" dirty="0" smtClean="0"/>
              <a:t>III </a:t>
            </a:r>
            <a:r>
              <a:rPr lang="ru-RU" sz="2600" dirty="0" smtClean="0"/>
              <a:t>места                               </a:t>
            </a:r>
            <a:endParaRPr lang="en-US" sz="2600" dirty="0" smtClean="0"/>
          </a:p>
          <a:p>
            <a:pPr eaLnBrk="1" hangingPunct="1"/>
            <a:r>
              <a:rPr lang="ru-RU" sz="2600" dirty="0" smtClean="0"/>
              <a:t>Районные соревнования по лыжным гонкам – </a:t>
            </a:r>
            <a:r>
              <a:rPr lang="en-US" sz="2600" dirty="0" smtClean="0"/>
              <a:t>I</a:t>
            </a:r>
            <a:r>
              <a:rPr lang="ru-RU" sz="2600" dirty="0" smtClean="0"/>
              <a:t> место.</a:t>
            </a:r>
          </a:p>
          <a:p>
            <a:pPr eaLnBrk="1" hangingPunct="1"/>
            <a:r>
              <a:rPr lang="ru-RU" sz="2600" dirty="0" smtClean="0"/>
              <a:t>Районные, городские, областные соревнования по баскетболу – </a:t>
            </a:r>
            <a:r>
              <a:rPr lang="en-US" sz="2600" dirty="0" smtClean="0"/>
              <a:t>I</a:t>
            </a:r>
            <a:r>
              <a:rPr lang="ru-RU" sz="2600" dirty="0" smtClean="0"/>
              <a:t>, </a:t>
            </a:r>
            <a:r>
              <a:rPr lang="en-US" sz="2600" dirty="0" smtClean="0"/>
              <a:t>II</a:t>
            </a:r>
            <a:r>
              <a:rPr lang="ru-RU" sz="2600" dirty="0" smtClean="0"/>
              <a:t> место.</a:t>
            </a:r>
          </a:p>
          <a:p>
            <a:pPr eaLnBrk="1" hangingPunct="1"/>
            <a:r>
              <a:rPr lang="ru-RU" sz="2600" dirty="0" smtClean="0"/>
              <a:t>Областная игра «Зарница» - </a:t>
            </a:r>
            <a:r>
              <a:rPr lang="en-US" sz="2600" dirty="0" smtClean="0"/>
              <a:t>V</a:t>
            </a:r>
            <a:r>
              <a:rPr lang="ru-RU" sz="2600" dirty="0" smtClean="0"/>
              <a:t> место.</a:t>
            </a:r>
          </a:p>
          <a:p>
            <a:pPr eaLnBrk="1" hangingPunct="1"/>
            <a:r>
              <a:rPr lang="ru-RU" sz="2600" dirty="0" smtClean="0"/>
              <a:t>Районный конкурс «Призывники России» – ежегодные победители.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20206">
            <a:off x="5120309" y="1054827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2" name="Picture 2364"/>
          <p:cNvPicPr>
            <a:picLocks noChangeAspect="1" noChangeArrowheads="1"/>
          </p:cNvPicPr>
          <p:nvPr/>
        </p:nvPicPr>
        <p:blipFill>
          <a:blip r:embed="rId2" cstate="print"/>
          <a:srcRect l="6429" t="16536" b="12587"/>
          <a:stretch>
            <a:fillRect/>
          </a:stretch>
        </p:blipFill>
        <p:spPr bwMode="auto">
          <a:xfrm>
            <a:off x="0" y="0"/>
            <a:ext cx="9540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Успехи и достижения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772400" cy="5500726"/>
          </a:xfrm>
        </p:spPr>
        <p:txBody>
          <a:bodyPr/>
          <a:lstStyle/>
          <a:p>
            <a:r>
              <a:rPr lang="ru-RU" sz="2400" dirty="0" smtClean="0"/>
              <a:t>Мероприятия по гражданско-патриотическому воспитанию организованы на более высоком уровне, благодаря взаимодействию с сотрудниками Поста № 1.</a:t>
            </a:r>
          </a:p>
          <a:p>
            <a:r>
              <a:rPr lang="ru-RU" sz="2400" dirty="0" smtClean="0"/>
              <a:t>Возросло количество практических мероприятий для учащихся спортивно-оздоровительного направления;</a:t>
            </a:r>
          </a:p>
          <a:p>
            <a:r>
              <a:rPr lang="ru-RU" sz="2400" dirty="0" smtClean="0"/>
              <a:t>Активность учащихся в КТД повысилась по сравнению с 2011-2012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годом на 20%;</a:t>
            </a:r>
          </a:p>
          <a:p>
            <a:r>
              <a:rPr lang="ru-RU" sz="2400" dirty="0" smtClean="0"/>
              <a:t>Родительская общественность в лице Управляющего совета активно принимала участие в жизни школы (организация праздников, родительского дня).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Успехи и достижения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течение 2011-2012 учебного года обучающимися школы было получено 17 Почетных грамот и дипломов по различным видам деятельности;</a:t>
            </a:r>
          </a:p>
          <a:p>
            <a:r>
              <a:rPr lang="ru-RU" sz="2400" dirty="0" smtClean="0"/>
              <a:t>С 2011 г. в школе выходит свое печатное издание – газета «Класс»;</a:t>
            </a:r>
          </a:p>
          <a:p>
            <a:r>
              <a:rPr lang="ru-RU" sz="2400" dirty="0" smtClean="0"/>
              <a:t>В 2011 г. появилась новая традиция – посвящать учащихся школы в Первоклассники, Пятиклассники, Старшеклассники.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Требуют доработки следующие направления: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Школьное самоуправление;</a:t>
            </a:r>
          </a:p>
          <a:p>
            <a:r>
              <a:rPr lang="ru-RU" dirty="0" smtClean="0"/>
              <a:t>Воспитание толерантности;</a:t>
            </a:r>
          </a:p>
          <a:p>
            <a:r>
              <a:rPr lang="ru-RU" dirty="0" smtClean="0"/>
              <a:t>Взаимодействие с родительской общественностью.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643314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1638" y="6350"/>
            <a:ext cx="8229600" cy="1143000"/>
          </a:xfrm>
          <a:noFill/>
        </p:spPr>
        <p:txBody>
          <a:bodyPr lIns="91440" rIns="91440" bIns="4572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Достижения учителей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66960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kern="10" dirty="0">
                <a:ln w="50800"/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Учителя,</a:t>
            </a:r>
          </a:p>
          <a:p>
            <a:pPr algn="ctr"/>
            <a:r>
              <a:rPr lang="ru-RU" sz="3600" b="1" kern="10" dirty="0">
                <a:ln w="50800"/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награжденные Почетной грамотой </a:t>
            </a:r>
          </a:p>
          <a:p>
            <a:pPr algn="ctr"/>
            <a:r>
              <a:rPr lang="ru-RU" sz="3600" b="1" kern="10" dirty="0">
                <a:ln w="50800"/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муниципалитета г.Ярославля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14348" y="2924175"/>
            <a:ext cx="796134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Герасимова Е.А. – 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Дмитриева Т.Е.- 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Птицына Н.Ю. – директор школы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Седлова М.В.- учитель физической культуры</a:t>
            </a: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Юрасова Г.Н. – учитель русского языка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81"/>
          <p:cNvGraphicFramePr>
            <a:graphicFrameLocks/>
          </p:cNvGraphicFramePr>
          <p:nvPr/>
        </p:nvGraphicFramePr>
        <p:xfrm>
          <a:off x="500063" y="1643063"/>
          <a:ext cx="8135938" cy="4956112"/>
        </p:xfrm>
        <a:graphic>
          <a:graphicData uri="http://schemas.openxmlformats.org/drawingml/2006/table">
            <a:tbl>
              <a:tblPr/>
              <a:tblGrid>
                <a:gridCol w="1744663"/>
                <a:gridCol w="581025"/>
                <a:gridCol w="581025"/>
                <a:gridCol w="581025"/>
                <a:gridCol w="579437"/>
                <a:gridCol w="581025"/>
                <a:gridCol w="581025"/>
                <a:gridCol w="582613"/>
                <a:gridCol w="579437"/>
                <a:gridCol w="582613"/>
                <a:gridCol w="581025"/>
                <a:gridCol w="58102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Всего уч-ся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Полная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Неполная семья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Только отец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Только мать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Многод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семьи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Малообес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печенные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Социальный паспорт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81"/>
          <p:cNvGraphicFramePr>
            <a:graphicFrameLocks/>
          </p:cNvGraphicFramePr>
          <p:nvPr/>
        </p:nvGraphicFramePr>
        <p:xfrm>
          <a:off x="428625" y="1357313"/>
          <a:ext cx="8135938" cy="5161916"/>
        </p:xfrm>
        <a:graphic>
          <a:graphicData uri="http://schemas.openxmlformats.org/drawingml/2006/table">
            <a:tbl>
              <a:tblPr/>
              <a:tblGrid>
                <a:gridCol w="1744663"/>
                <a:gridCol w="581025"/>
                <a:gridCol w="581025"/>
                <a:gridCol w="581025"/>
                <a:gridCol w="579437"/>
                <a:gridCol w="581025"/>
                <a:gridCol w="581025"/>
                <a:gridCol w="582613"/>
                <a:gridCol w="579437"/>
                <a:gridCol w="582613"/>
                <a:gridCol w="581025"/>
                <a:gridCol w="58102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Опекаемые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Дети инвалиды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Дети один. матерей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Дети-сироты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Заним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 </a:t>
                      </a:r>
                      <a:r>
                        <a:rPr kumimoji="1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бродяжнич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Употребляют ПАВ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Социально-запущен.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99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2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C230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Социальный паспорт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Инновационная деятельность ОУ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72400" cy="5768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/>
              <a:t>     </a:t>
            </a:r>
            <a:r>
              <a:rPr lang="ru-RU" sz="1800" b="1" dirty="0" smtClean="0"/>
              <a:t>А) Программа развития школы, разработанная педагогическим коллективом на 2012 - 2015 годы, определяет </a:t>
            </a:r>
            <a:r>
              <a:rPr lang="ru-RU" sz="1800" b="1" i="1" dirty="0" smtClean="0"/>
              <a:t>инновационные</a:t>
            </a:r>
            <a:r>
              <a:rPr lang="ru-RU" sz="1800" b="1" dirty="0" smtClean="0"/>
              <a:t> творческие процессы и стратегию дальнейшего своего развития. Цель очередного этапа развития нашей школы – достижение современного качества общего образования.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Б) Развитие индивидуальных образовательных маршрутов.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В) Расширение воспитательно-образовательного пространства школы через сотрудничество с ОУ дополнительного образования: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- обучение группы детей на базе школы и областного центра технического творчества;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- работа на базе школы филиала детской школы искусств имени Л.В. Собинова;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- взаимодействие школы и городской станции юных натуралистов.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Г) «Школа будущего первоклассника», где осуществляется подготовка и адаптация детей к обучению в школе, формирование у ребенка положительной установки на обучение и работу в коллективе.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0"/>
            <a:ext cx="8715404" cy="228601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Региональный проект «Электронная школа»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4" name="Picture 6" descr="world_connected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72008"/>
            <a:ext cx="2514600" cy="1676400"/>
          </a:xfrm>
          <a:prstGeom prst="rect">
            <a:avLst/>
          </a:prstGeom>
          <a:noFill/>
        </p:spPr>
      </p:pic>
      <p:pic>
        <p:nvPicPr>
          <p:cNvPr id="4" name="Picture 4" descr="Асиоу 6"/>
          <p:cNvPicPr>
            <a:picLocks noChangeAspect="1" noChangeArrowheads="1"/>
          </p:cNvPicPr>
          <p:nvPr/>
        </p:nvPicPr>
        <p:blipFill>
          <a:blip r:embed="rId3" cstate="print"/>
          <a:srcRect l="21675" t="16283" b="8128"/>
          <a:stretch>
            <a:fillRect/>
          </a:stretch>
        </p:blipFill>
        <p:spPr bwMode="auto">
          <a:xfrm>
            <a:off x="2143108" y="2214554"/>
            <a:ext cx="3908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r="555" b="10063"/>
          <a:stretch>
            <a:fillRect/>
          </a:stretch>
        </p:blipFill>
        <p:spPr bwMode="auto">
          <a:xfrm>
            <a:off x="1214414" y="5000636"/>
            <a:ext cx="42862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Модернизация материально-технической базы школы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357718"/>
          </a:xfrm>
          <a:solidFill>
            <a:schemeClr val="bg1">
              <a:lumMod val="40000"/>
              <a:lumOff val="60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/>
              <a:t>    28 учебных кабинетов, в т.ч. 2 кабинета информатики и 15 </a:t>
            </a:r>
            <a:r>
              <a:rPr lang="ru-RU" sz="2800" b="1" i="1" dirty="0" err="1" smtClean="0"/>
              <a:t>мультимедийных</a:t>
            </a:r>
            <a:r>
              <a:rPr lang="ru-RU" sz="2800" b="1" i="1" dirty="0" smtClean="0"/>
              <a:t> классов, передвижной компьютерный класс для начальной школы, учебные мастерские, кабинет технологии, спортивный, тренажерный залы, кабинет психолога, кабинет ГПД, класс для занятия ритмикой, кабинеты для индивидуальных музыкальных занятий, библиотека. Оборудованы медицинский и процедурный кабинеты.</a:t>
            </a:r>
          </a:p>
        </p:txBody>
      </p:sp>
      <p:pic>
        <p:nvPicPr>
          <p:cNvPr id="7066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438" y="5357826"/>
            <a:ext cx="136756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ChangeArrowheads="1"/>
          </p:cNvSpPr>
          <p:nvPr/>
        </p:nvSpPr>
        <p:spPr bwMode="auto">
          <a:xfrm>
            <a:off x="228600" y="828675"/>
            <a:ext cx="1714500" cy="6029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Учебный процесс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1. Составление и анализ расписания уроков.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2. Правила внутреннего распорядка.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3. Введение новых программ, направленных на сохранение здоровья учащихся.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4. Курс ОБЖ с 1 по 11 класс.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5. Работа по предотвращению ДТТ.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6. Профессиональное самоопределение в 9 классах, направленное на адаптацию учащихся в социуме.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7. Работа с ВУЗами (компетентный подход к формированию выпускника школы).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8. Работа с будущими первоклассниками, как форма адаптации к школе.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9. Формирование первых классов, согласно рекомендациям врача и психолога, по желанию родителей.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0723" name="Rectangle 17"/>
          <p:cNvSpPr>
            <a:spLocks noChangeArrowheads="1"/>
          </p:cNvSpPr>
          <p:nvPr/>
        </p:nvSpPr>
        <p:spPr bwMode="auto">
          <a:xfrm>
            <a:off x="2857500" y="4643438"/>
            <a:ext cx="1828800" cy="159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Психологическая служба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1. Работа психолога: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- начальная школа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- среднее и старшее звено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2. Совместная работа с «Центром помощи детям».</a:t>
            </a:r>
            <a:endParaRPr lang="ru-RU"/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2286000" y="857250"/>
            <a:ext cx="20574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Воспитательный процесс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1. Направление «Здоровье».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2. Организация спортивных кружков.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3. Направление «Природа» - создание экологического театра.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0725" name="Rectangle 15"/>
          <p:cNvSpPr>
            <a:spLocks noChangeArrowheads="1"/>
          </p:cNvSpPr>
          <p:nvPr/>
        </p:nvSpPr>
        <p:spPr bwMode="auto">
          <a:xfrm>
            <a:off x="4500563" y="857250"/>
            <a:ext cx="2286000" cy="2528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Совместная деятельность с медицинскими учреждениями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1. Детская поликлиника № 1, № 2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2. Молодежная поликлиника</a:t>
            </a:r>
            <a:endParaRPr lang="ru-RU" sz="1100"/>
          </a:p>
          <a:p>
            <a:pPr algn="just" eaLnBrk="0" hangingPunct="0"/>
            <a:r>
              <a:rPr lang="ru-RU" sz="1100">
                <a:cs typeface="Times New Roman" pitchFamily="18" charset="0"/>
              </a:rPr>
              <a:t>3. Стоматологическая пол-ка – профилактика кариеса совместно с представителями фирмы «</a:t>
            </a:r>
            <a:r>
              <a:rPr lang="en-US" sz="1100">
                <a:cs typeface="Times New Roman" pitchFamily="18" charset="0"/>
              </a:rPr>
              <a:t>blend-a-med».</a:t>
            </a:r>
            <a:endParaRPr lang="en-US" sz="1100"/>
          </a:p>
          <a:p>
            <a:pPr algn="just" eaLnBrk="0" hangingPunct="0"/>
            <a:r>
              <a:rPr lang="en-US" sz="1100">
                <a:cs typeface="Times New Roman" pitchFamily="18" charset="0"/>
              </a:rPr>
              <a:t>4. Работа кабинета коррекции зрения.</a:t>
            </a:r>
            <a:endParaRPr lang="en-US" sz="1100"/>
          </a:p>
          <a:p>
            <a:pPr algn="just" eaLnBrk="0" hangingPunct="0"/>
            <a:r>
              <a:rPr lang="en-US" sz="1100">
                <a:cs typeface="Times New Roman" pitchFamily="18" charset="0"/>
              </a:rPr>
              <a:t>5. Школьный врач</a:t>
            </a:r>
            <a:endParaRPr lang="en-US"/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6929438" y="857250"/>
            <a:ext cx="1828800" cy="2028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Организация летнего оздоровительного периода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1. Оздоровительный лагерь.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2. Лечебно-оздоровительный.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3. Трудовая бригада старшеклассников.</a:t>
            </a:r>
            <a:endParaRPr lang="ru-RU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2071688" y="2571750"/>
            <a:ext cx="1714500" cy="1073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Организация работы Центра психолого-медико-социального сопровождения</a:t>
            </a:r>
            <a:endParaRPr lang="ru-RU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5357813" y="4143375"/>
            <a:ext cx="1371600" cy="176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Работа с родителями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1. Выступление на родительских собраниях.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2. Работа с РК и Управляющим Советом школы.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3. Консультации у психолога.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6858000" y="3429000"/>
            <a:ext cx="182880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Питание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1. Договор со столовой.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2. Организация питания детей.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3. Традиции столовой. День первоклассника. Масленица.</a:t>
            </a:r>
            <a:endParaRPr lang="ru-RU" sz="1100"/>
          </a:p>
          <a:p>
            <a:pPr eaLnBrk="0" hangingPunct="0"/>
            <a:r>
              <a:rPr lang="ru-RU" sz="1100">
                <a:cs typeface="Times New Roman" pitchFamily="18" charset="0"/>
              </a:rPr>
              <a:t>4. Участие в конкурсе «Лучший школьный завтрак». 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214688" y="3786188"/>
            <a:ext cx="194310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cs typeface="Times New Roman" pitchFamily="18" charset="0"/>
              </a:rPr>
              <a:t>Сотрудничество с д/с – преемственность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 flipH="1">
            <a:off x="1143000" y="285750"/>
            <a:ext cx="1485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8"/>
          <p:cNvSpPr>
            <a:spLocks noChangeShapeType="1"/>
          </p:cNvSpPr>
          <p:nvPr/>
        </p:nvSpPr>
        <p:spPr bwMode="auto">
          <a:xfrm>
            <a:off x="3786188" y="2857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6"/>
          <p:cNvSpPr>
            <a:spLocks noChangeShapeType="1"/>
          </p:cNvSpPr>
          <p:nvPr/>
        </p:nvSpPr>
        <p:spPr bwMode="auto">
          <a:xfrm>
            <a:off x="6572250" y="2857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3"/>
          <p:cNvSpPr>
            <a:spLocks noChangeShapeType="1"/>
          </p:cNvSpPr>
          <p:nvPr/>
        </p:nvSpPr>
        <p:spPr bwMode="auto">
          <a:xfrm>
            <a:off x="7429500" y="214313"/>
            <a:ext cx="11430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857250" y="0"/>
            <a:ext cx="7618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u="sng">
                <a:cs typeface="Times New Roman" pitchFamily="18" charset="0"/>
              </a:rPr>
              <a:t>ДЕЯТЕЛЬНОСТЬ ШКОЛЫ ПО ОХРАНЕ ЗДОРОВЬЯ ШКОЛЬНИКОВ</a:t>
            </a:r>
            <a:endParaRPr lang="ru-RU" sz="11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Группы здоровья обучающихся</a:t>
            </a:r>
          </a:p>
        </p:txBody>
      </p:sp>
      <p:graphicFrame>
        <p:nvGraphicFramePr>
          <p:cNvPr id="194798" name="Group 238"/>
          <p:cNvGraphicFramePr>
            <a:graphicFrameLocks noGrp="1"/>
          </p:cNvGraphicFramePr>
          <p:nvPr>
            <p:ph idx="1"/>
          </p:nvPr>
        </p:nvGraphicFramePr>
        <p:xfrm>
          <a:off x="642910" y="1357298"/>
          <a:ext cx="7858178" cy="29797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85635"/>
                <a:gridCol w="1618442"/>
                <a:gridCol w="919396"/>
                <a:gridCol w="996899"/>
                <a:gridCol w="1056166"/>
                <a:gridCol w="990820"/>
                <a:gridCol w="990820"/>
              </a:tblGrid>
              <a:tr h="514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учеников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 состоянию здоровья отнесены: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1 группе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2 группе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3 группе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4 группе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5 группе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1-4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5-9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10-11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 за регион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429132"/>
            <a:ext cx="174032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1751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Заболеваемость обучающихся</a:t>
            </a:r>
          </a:p>
        </p:txBody>
      </p:sp>
      <p:graphicFrame>
        <p:nvGraphicFramePr>
          <p:cNvPr id="209033" name="Group 137"/>
          <p:cNvGraphicFramePr>
            <a:graphicFrameLocks noGrp="1"/>
          </p:cNvGraphicFramePr>
          <p:nvPr>
            <p:ph type="chart" idx="1"/>
          </p:nvPr>
        </p:nvGraphicFramePr>
        <p:xfrm>
          <a:off x="571472" y="1105164"/>
          <a:ext cx="7858183" cy="5005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5409"/>
                <a:gridCol w="1143116"/>
                <a:gridCol w="1141636"/>
                <a:gridCol w="996119"/>
                <a:gridCol w="1287152"/>
                <a:gridCol w="1143116"/>
                <a:gridCol w="1141635"/>
              </a:tblGrid>
              <a:tr h="69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Страдают алиментарно-зависимыми заболеваниями, в том числе: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Имеют недостаток массы тела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Анемия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Ожирение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Болезни органов пищеварения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Болезни кожи и подкожно-жировой клетчатки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Сахарный диабет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70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1-4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9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5-9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10-11 кл.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76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 за регион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772400" cy="6000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dirty="0" smtClean="0"/>
              <a:t>     </a:t>
            </a:r>
            <a:r>
              <a:rPr lang="ru-RU" sz="2200" b="1" i="1" dirty="0" smtClean="0"/>
              <a:t>Медицинское обслуживание</a:t>
            </a:r>
            <a:r>
              <a:rPr lang="ru-RU" sz="2200" dirty="0" smtClean="0"/>
              <a:t> учащихся обеспечивается медицинским персоналом детской поликлиники № 2 на базе  школьного медицинского кабинета. </a:t>
            </a:r>
          </a:p>
          <a:p>
            <a:pPr eaLnBrk="1" hangingPunct="1">
              <a:buFontTx/>
              <a:buNone/>
            </a:pPr>
            <a:r>
              <a:rPr lang="ru-RU" sz="2200" b="1" i="1" dirty="0" smtClean="0"/>
              <a:t>     Обеспечение безопасности образовательного процесса</a:t>
            </a:r>
            <a:endParaRPr lang="ru-RU" sz="2200" dirty="0" smtClean="0"/>
          </a:p>
          <a:p>
            <a:pPr eaLnBrk="1" hangingPunct="1"/>
            <a:r>
              <a:rPr lang="ru-RU" sz="2200" dirty="0" smtClean="0"/>
              <a:t>Для обеспечения безопасности школьников по решению общешкольного родительского комитета заключен договор с ЧОП «Профессионал». Оплата расходов за охранные услуги производилась за счет средств родителей представителями общешкольного родительского комитета. </a:t>
            </a:r>
          </a:p>
          <a:p>
            <a:pPr eaLnBrk="1" hangingPunct="1"/>
            <a:r>
              <a:rPr lang="ru-RU" sz="2200" dirty="0" smtClean="0"/>
              <a:t> За счет средств городского бюджета в здании школы установлена автоматическая пожарная сигнализация с системой голосового оповещения. </a:t>
            </a:r>
          </a:p>
          <a:p>
            <a:pPr eaLnBrk="1" hangingPunct="1"/>
            <a:r>
              <a:rPr lang="ru-RU" sz="2200" dirty="0" smtClean="0"/>
              <a:t>Школа имеет 5 камер видеонаблюдения.  </a:t>
            </a:r>
          </a:p>
          <a:p>
            <a:pPr eaLnBrk="1" hangingPunct="1"/>
            <a:r>
              <a:rPr lang="ru-RU" sz="2200" dirty="0" smtClean="0"/>
              <a:t>Школа оборудована тревожной кнопкой.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Питание учащихся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915276" cy="58578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dirty="0" smtClean="0"/>
              <a:t>     </a:t>
            </a:r>
            <a:r>
              <a:rPr lang="ru-RU" sz="2200" dirty="0" smtClean="0"/>
              <a:t>Организовано на базе школьной столовой на 240  посадочных мест.</a:t>
            </a:r>
          </a:p>
          <a:p>
            <a:pPr eaLnBrk="1" hangingPunct="1">
              <a:buFontTx/>
              <a:buNone/>
            </a:pPr>
            <a:r>
              <a:rPr lang="ru-RU" sz="2200" dirty="0" smtClean="0"/>
              <a:t>     Питание учащихся и работников школы осуществлялось на основе договора с ООО «Социальное питание» на базе собственной столовой, обеспеченной необходимым оборудованием. Вся продукция и в столовой, и в буфете имеет сертификаты качества. Горячим питание обеспечено  82%</a:t>
            </a:r>
            <a:r>
              <a:rPr lang="ru-RU" sz="2200" b="1" dirty="0" smtClean="0"/>
              <a:t> </a:t>
            </a:r>
            <a:r>
              <a:rPr lang="ru-RU" sz="2200" dirty="0" smtClean="0"/>
              <a:t>учащихся школы. Классными руководителями проводилась работа по увеличению количества учащихся класса, питающихся централизовано. </a:t>
            </a:r>
          </a:p>
          <a:p>
            <a:pPr eaLnBrk="1" hangingPunct="1">
              <a:buFontTx/>
              <a:buNone/>
            </a:pPr>
            <a:r>
              <a:rPr lang="ru-RU" sz="2200" dirty="0" smtClean="0"/>
              <a:t>     Ежегодно в школе проходят тематические дни столовой, цель которых пропаганда здорового образа жизни: «По щучьему велению», «Веселый молочник», «Как сыр в масле», «В гостях у медведицы Маши», «Путешествие на станцию Вкуснотеево», «По Щучьему велению», «Скатерть – самобранка».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357166"/>
            <a:ext cx="6329378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Достижения учителей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772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Дипломанты городского конкурса</a:t>
            </a:r>
          </a:p>
          <a:p>
            <a:pPr algn="ctr">
              <a:buFontTx/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«Человек труда, надежда и доблесть Ярославля»</a:t>
            </a:r>
          </a:p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b="1" i="1" dirty="0" err="1" smtClean="0"/>
              <a:t>Ахметуалиева</a:t>
            </a:r>
            <a:r>
              <a:rPr lang="ru-RU" b="1" i="1" dirty="0" smtClean="0"/>
              <a:t> Ю.В. </a:t>
            </a:r>
            <a:r>
              <a:rPr lang="ru-RU" dirty="0" smtClean="0"/>
              <a:t>– зам. директора по УВР</a:t>
            </a:r>
          </a:p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Лебедева Е.А</a:t>
            </a:r>
            <a:r>
              <a:rPr lang="ru-RU" dirty="0" smtClean="0"/>
              <a:t>. – учитель истории и обществознания</a:t>
            </a:r>
          </a:p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b="1" i="1" dirty="0" err="1" smtClean="0"/>
              <a:t>Валенцева</a:t>
            </a:r>
            <a:r>
              <a:rPr lang="ru-RU" b="1" i="1" dirty="0" smtClean="0"/>
              <a:t> Т.Н. </a:t>
            </a:r>
            <a:r>
              <a:rPr lang="ru-RU" dirty="0" smtClean="0"/>
              <a:t>– учитель МХК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1241636" cy="131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62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Охват питанием</a:t>
            </a:r>
          </a:p>
        </p:txBody>
      </p:sp>
      <p:graphicFrame>
        <p:nvGraphicFramePr>
          <p:cNvPr id="229493" name="Group 117"/>
          <p:cNvGraphicFramePr>
            <a:graphicFrameLocks noGrp="1"/>
          </p:cNvGraphicFramePr>
          <p:nvPr>
            <p:ph idx="1"/>
          </p:nvPr>
        </p:nvGraphicFramePr>
        <p:xfrm>
          <a:off x="285720" y="828039"/>
          <a:ext cx="8570943" cy="6029961"/>
        </p:xfrm>
        <a:graphic>
          <a:graphicData uri="http://schemas.openxmlformats.org/drawingml/2006/table">
            <a:tbl>
              <a:tblPr/>
              <a:tblGrid>
                <a:gridCol w="1212861"/>
                <a:gridCol w="930650"/>
                <a:gridCol w="1070206"/>
                <a:gridCol w="1071755"/>
                <a:gridCol w="1071755"/>
                <a:gridCol w="1071755"/>
                <a:gridCol w="1070206"/>
                <a:gridCol w="1071755"/>
              </a:tblGrid>
              <a:tr h="703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1-4 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5-9 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10-11 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Получающие 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горячим  питанием,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Получающие 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горячим  питанием,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Получающие 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горячим  питанием,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Получающие 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Горячий завтрак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одноразовое 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68,46 %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Двухразовое 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получающие горячее 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Финансовые ресурсы школы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4780" name="Group 28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86750" cy="3291840"/>
        </p:xfrm>
        <a:graphic>
          <a:graphicData uri="http://schemas.openxmlformats.org/drawingml/2006/table">
            <a:tbl>
              <a:tblPr/>
              <a:tblGrid>
                <a:gridCol w="4024312"/>
                <a:gridCol w="4262438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A40F"/>
                          </a:solidFill>
                          <a:effectLst/>
                          <a:latin typeface="Arial" charset="0"/>
                        </a:rPr>
                        <a:t>Доходы ОУ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Средства федерального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381305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Средства областного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16433585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Средства городского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3537097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Благотворительные пожертвования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127140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Средства депутата Яр. обл. думы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57000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747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941888"/>
            <a:ext cx="19526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36" y="-50911"/>
            <a:ext cx="8183634" cy="76526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Финансовые ресурсы школы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320116" cy="5899468"/>
        </p:xfrm>
        <a:graphic>
          <a:graphicData uri="http://schemas.openxmlformats.org/drawingml/2006/table">
            <a:tbl>
              <a:tblPr/>
              <a:tblGrid>
                <a:gridCol w="3943046"/>
                <a:gridCol w="4377070"/>
              </a:tblGrid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A40F"/>
                          </a:solidFill>
                          <a:effectLst/>
                          <a:latin typeface="Arial" charset="0"/>
                        </a:rPr>
                        <a:t>Расходы ОУ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Коммунальные платежи (городской бюджет)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1134053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Телефонная связь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(областной бюджет)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26559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Обслуживание здания: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1.город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101568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область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11537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Опрессовка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(городской бюджет)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25441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Услуги по охране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ЧОП «Профессионал»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127140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Аварийные ремонты: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Ремонт отопления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(городской бюджет)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92426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Ремонт кровли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(городской бюджет)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98300 тыс.руб.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36" y="-50911"/>
            <a:ext cx="8183634" cy="76526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Финансовые ресурсы школы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320116" cy="5718493"/>
        </p:xfrm>
        <a:graphic>
          <a:graphicData uri="http://schemas.openxmlformats.org/drawingml/2006/table">
            <a:tbl>
              <a:tblPr/>
              <a:tblGrid>
                <a:gridCol w="3943046"/>
                <a:gridCol w="4377070"/>
              </a:tblGrid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A40F"/>
                          </a:solidFill>
                          <a:effectLst/>
                          <a:latin typeface="Arial" charset="0"/>
                        </a:rPr>
                        <a:t>Приобретено за счет средств областного бюджета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0A40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Учебники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80400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Компьютерная техника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62820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Нетбуки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для начальной школы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275717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Мебель для кабинета информатики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23100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Мебель для кабинета технологии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30000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Стеклопакеты (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33, 23)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116133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Подвесные потолки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22659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Хозяйственные средства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36000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Оборудование для столовой (мармит,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диспенсер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тарелок)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142857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036" y="-50911"/>
            <a:ext cx="8183634" cy="76526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Финансовые ресурсы школы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320116" cy="4621213"/>
        </p:xfrm>
        <a:graphic>
          <a:graphicData uri="http://schemas.openxmlformats.org/drawingml/2006/table">
            <a:tbl>
              <a:tblPr/>
              <a:tblGrid>
                <a:gridCol w="3943046"/>
                <a:gridCol w="4377070"/>
              </a:tblGrid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0A40F"/>
                          </a:solidFill>
                          <a:effectLst/>
                          <a:latin typeface="Arial" charset="0"/>
                        </a:rPr>
                        <a:t>Оборудование в рамках реализации ФГОС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0A40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Лаборатория по химии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43641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Лаборатория по физике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321718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Лаборатория по биологии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55572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Лыжи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28201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Компьютеры для кабинета информатики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321989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Компьютерное оборудование для  организации ЕГЭ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99877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Учебники по информатике 8 – 11 классы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13134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50800"/>
                <a:solidFill>
                  <a:srgbClr val="CC9900"/>
                </a:solidFill>
                <a:latin typeface="a_Albionic" pitchFamily="34" charset="-52"/>
              </a:rPr>
              <a:t>Состав Управляющего Совета</a:t>
            </a:r>
            <a:endParaRPr lang="ru-RU" b="1" dirty="0">
              <a:ln w="50800"/>
              <a:solidFill>
                <a:srgbClr val="CC990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  </a:t>
            </a:r>
            <a:r>
              <a:rPr lang="ru-RU" sz="2400" dirty="0" smtClean="0"/>
              <a:t>В состав Управляющего совета входят </a:t>
            </a:r>
            <a:r>
              <a:rPr lang="ru-RU" sz="2400" b="1" i="1" dirty="0" smtClean="0"/>
              <a:t>21 человек.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   </a:t>
            </a:r>
            <a:r>
              <a:rPr lang="ru-RU" sz="2400" u="sng" dirty="0" smtClean="0"/>
              <a:t>Из них:</a:t>
            </a:r>
          </a:p>
          <a:p>
            <a:pPr eaLnBrk="1" hangingPunct="1"/>
            <a:r>
              <a:rPr lang="ru-RU" sz="2400" b="1" dirty="0" smtClean="0"/>
              <a:t>родителей</a:t>
            </a:r>
            <a:r>
              <a:rPr lang="ru-RU" sz="2400" dirty="0" smtClean="0"/>
              <a:t> – </a:t>
            </a:r>
            <a:r>
              <a:rPr lang="ru-RU" sz="2400" b="1" dirty="0" smtClean="0"/>
              <a:t>12 человек;</a:t>
            </a:r>
          </a:p>
          <a:p>
            <a:pPr eaLnBrk="1" hangingPunct="1"/>
            <a:r>
              <a:rPr lang="ru-RU" sz="2400" b="1" dirty="0" smtClean="0"/>
              <a:t>учащихся</a:t>
            </a:r>
            <a:r>
              <a:rPr lang="ru-RU" sz="2400" dirty="0" smtClean="0"/>
              <a:t> – </a:t>
            </a:r>
            <a:r>
              <a:rPr lang="ru-RU" sz="2400" b="1" dirty="0" smtClean="0"/>
              <a:t>2 человека;</a:t>
            </a:r>
          </a:p>
          <a:p>
            <a:pPr eaLnBrk="1" hangingPunct="1"/>
            <a:r>
              <a:rPr lang="ru-RU" sz="2400" b="1" dirty="0" smtClean="0"/>
              <a:t>учителей</a:t>
            </a:r>
            <a:r>
              <a:rPr lang="ru-RU" sz="2400" dirty="0" smtClean="0"/>
              <a:t> – </a:t>
            </a:r>
            <a:r>
              <a:rPr lang="ru-RU" sz="2400" b="1" dirty="0" smtClean="0"/>
              <a:t>6 человек;</a:t>
            </a:r>
          </a:p>
          <a:p>
            <a:pPr eaLnBrk="1" hangingPunct="1"/>
            <a:r>
              <a:rPr lang="ru-RU" sz="2400" b="1" dirty="0" smtClean="0"/>
              <a:t>кооптированный  член УС </a:t>
            </a:r>
            <a:r>
              <a:rPr lang="ru-RU" sz="2400" dirty="0" smtClean="0"/>
              <a:t>– коммерческий директор фирмы «Микрон» – </a:t>
            </a:r>
            <a:r>
              <a:rPr lang="ru-RU" sz="2400" b="1" dirty="0" err="1" smtClean="0"/>
              <a:t>Сопетин</a:t>
            </a:r>
            <a:r>
              <a:rPr lang="ru-RU" sz="2400" b="1" dirty="0" smtClean="0"/>
              <a:t> А.А.; </a:t>
            </a:r>
            <a:r>
              <a:rPr lang="ru-RU" sz="2400" b="1" dirty="0" err="1" smtClean="0"/>
              <a:t>Корнакова</a:t>
            </a:r>
            <a:r>
              <a:rPr lang="ru-RU" sz="2400" b="1" dirty="0" smtClean="0"/>
              <a:t> Л.И. </a:t>
            </a: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b="1" dirty="0" smtClean="0"/>
              <a:t>    Председатель УС – </a:t>
            </a:r>
            <a:r>
              <a:rPr lang="ru-RU" sz="2400" b="1" dirty="0" err="1" smtClean="0"/>
              <a:t>Мезер</a:t>
            </a:r>
            <a:r>
              <a:rPr lang="ru-RU" sz="2400" b="1" dirty="0" smtClean="0"/>
              <a:t> М.В.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 Зам. председателя УС – Шерстюкова Е.В.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Итоги работы УС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15370" cy="564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За 2011-2012 </a:t>
            </a:r>
            <a:r>
              <a:rPr lang="ru-RU" sz="2400" dirty="0" err="1" smtClean="0"/>
              <a:t>уч</a:t>
            </a:r>
            <a:r>
              <a:rPr lang="ru-RU" sz="2400" dirty="0" smtClean="0"/>
              <a:t>. год прошло 4 заседания Управляющего совета. </a:t>
            </a:r>
          </a:p>
          <a:p>
            <a:pPr>
              <a:buNone/>
            </a:pPr>
            <a:r>
              <a:rPr lang="ru-RU" sz="2400" dirty="0" smtClean="0"/>
              <a:t>На них рассматривались вопросы: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Об исполнении приказа о введении классического стиля одежды;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Об организации горячего питания и соблюдения питьевого режима;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 профилактике правонарушений среди обучающихся;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 безопасном переходе через улицу Добрынина;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 реконструкции спортивной площадки;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 проведении в школе локальной сети Интернет.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79704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Программа развития </a:t>
            </a:r>
            <a:b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МОУ СОШ № 30</a:t>
            </a:r>
            <a:b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2012 – 2015 годы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143116"/>
            <a:ext cx="7772400" cy="34893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«Каждый ребенок талантлив – Школа для каждого».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929066"/>
            <a:ext cx="2609852" cy="26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Миссия, цель и задачи развития школы № 30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/>
              <a:t>  </a:t>
            </a:r>
            <a:r>
              <a:rPr lang="ru-RU" sz="2600" b="1" i="1" dirty="0" smtClean="0"/>
              <a:t>- раскрыть талант в каждом ребенке на благо общества и для успеха личности.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u="sng" dirty="0" smtClean="0"/>
              <a:t>Целью</a:t>
            </a:r>
            <a:r>
              <a:rPr lang="ru-RU" sz="2400" b="1" i="1" dirty="0" smtClean="0"/>
              <a:t> развития школы является становление школы, способной обеспечить каждому ребенку высокое качество образования, адекватное социальным и экономическим потребностям общества и его индивидуальным талантам, духовно-нравственное развитие и воспитание качеств инициативной, творческой личности в современной инфраструктуре и здоровьесберегающей среде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_AvanteInt" pitchFamily="34" charset="-52"/>
              </a:rPr>
              <a:t>Перспективы развития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772400" cy="5715040"/>
          </a:xfrm>
          <a:solidFill>
            <a:schemeClr val="accent3">
              <a:alpha val="42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Расширение воспитательно-образовательного пространства школы.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Внедрение новых педагогических технологий.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Развитие деятельности Управляющего совета школы.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Создание научного общества старшеклассников.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Оборудование лингафонного кабинета.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Увеличение количества медиакабинетов.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Реконструкция школьного стадиона.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Расширение библиотечного фонда и медиатеки.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Совершенствование профильной подготовки в 10-11 классах.</a:t>
            </a:r>
          </a:p>
          <a:p>
            <a:pPr eaLnBrk="1" hangingPunct="1"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431800"/>
          </a:xfrm>
        </p:spPr>
        <p:txBody>
          <a:bodyPr/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Участие учителей в мероприятиях различного уровня</a:t>
            </a:r>
          </a:p>
        </p:txBody>
      </p:sp>
      <p:graphicFrame>
        <p:nvGraphicFramePr>
          <p:cNvPr id="231500" name="Group 76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569325" cy="60671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9437"/>
                <a:gridCol w="2698750"/>
                <a:gridCol w="2646363"/>
                <a:gridCol w="26447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Название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Уровень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Интернет-проект «Учитель нашей новой школы»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всероссийский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место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Участие в педагогическом марафоне «Представление опыта работы в рамках акции Педагогический марафон -2012 «ФГОС и ФГТ: практика и инновация»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городской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Выступление на педагогическом марафоне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Конкурс «Учитель года»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городской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дипломант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Конкурс программ по профилактике безнадзорности и правонарушений среди несовершеннолетних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городской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дипломант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Конкурс творческих талантов педагогов муниципальной системы образования г.Ярославля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городской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место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6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ln w="50800"/>
                <a:solidFill>
                  <a:srgbClr val="CC9900"/>
                </a:solidFill>
              </a:rPr>
              <a:t>Особенности образовательной программы</a:t>
            </a:r>
            <a:r>
              <a:rPr lang="en-US" sz="3600" b="1" dirty="0" smtClean="0">
                <a:ln w="50800"/>
                <a:solidFill>
                  <a:srgbClr val="CC9900"/>
                </a:solidFill>
              </a:rPr>
              <a:t/>
            </a:r>
            <a:br>
              <a:rPr lang="en-US" sz="3600" b="1" dirty="0" smtClean="0">
                <a:ln w="50800"/>
                <a:solidFill>
                  <a:srgbClr val="CC9900"/>
                </a:solidFill>
              </a:rPr>
            </a:br>
            <a:r>
              <a:rPr lang="en-US" sz="3600" b="1" dirty="0" smtClean="0">
                <a:ln w="50800"/>
                <a:solidFill>
                  <a:srgbClr val="CC9900"/>
                </a:solidFill>
              </a:rPr>
              <a:t>I</a:t>
            </a:r>
            <a:r>
              <a:rPr lang="ru-RU" sz="3600" b="1" dirty="0" smtClean="0">
                <a:ln w="50800"/>
                <a:solidFill>
                  <a:srgbClr val="CC9900"/>
                </a:solidFill>
              </a:rPr>
              <a:t> ступень (1 - 4 классы)</a:t>
            </a:r>
            <a:endParaRPr lang="ru-RU" sz="3600" b="1" dirty="0">
              <a:ln w="50800"/>
              <a:solidFill>
                <a:srgbClr val="CC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772400" cy="4071966"/>
          </a:xfrm>
          <a:solidFill>
            <a:schemeClr val="bg1">
              <a:lumMod val="40000"/>
              <a:lumOff val="60000"/>
              <a:alpha val="56000"/>
            </a:schemeClr>
          </a:solidFill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В начальной школе реализуются образовательные программы:</a:t>
            </a:r>
          </a:p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- «Начальная школа </a:t>
            </a:r>
            <a:r>
              <a:rPr lang="en-US" sz="2200" b="1" dirty="0" smtClean="0"/>
              <a:t>XXI</a:t>
            </a:r>
            <a:r>
              <a:rPr lang="ru-RU" sz="2200" b="1" dirty="0" smtClean="0"/>
              <a:t> века»</a:t>
            </a:r>
          </a:p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-  Образовательная система «Школа 2000… 2100»</a:t>
            </a:r>
          </a:p>
          <a:p>
            <a:pPr eaLnBrk="1" hangingPunct="1">
              <a:buFontTx/>
              <a:buNone/>
              <a:defRPr/>
            </a:pPr>
            <a:r>
              <a:rPr lang="ru-RU" sz="2200" b="1" dirty="0" smtClean="0"/>
              <a:t>Образовательные программы расширенного обучения: </a:t>
            </a:r>
          </a:p>
          <a:p>
            <a:pPr eaLnBrk="1" hangingPunct="1">
              <a:defRPr/>
            </a:pPr>
            <a:r>
              <a:rPr lang="ru-RU" sz="2200" b="1" dirty="0" smtClean="0"/>
              <a:t>Основы информатики и вычислительной техники с 4 класса («Роботландия»);</a:t>
            </a:r>
          </a:p>
          <a:p>
            <a:pPr eaLnBrk="1" hangingPunct="1">
              <a:defRPr/>
            </a:pPr>
            <a:r>
              <a:rPr lang="ru-RU" sz="2200" b="1" dirty="0" smtClean="0"/>
              <a:t> Музейные уроки по программе «Мир вокруг нас». </a:t>
            </a:r>
          </a:p>
          <a:p>
            <a:pPr eaLnBrk="1" hangingPunct="1">
              <a:buNone/>
              <a:defRPr/>
            </a:pPr>
            <a:r>
              <a:rPr lang="ru-RU" sz="2200" b="1" dirty="0" smtClean="0"/>
              <a:t>      </a:t>
            </a:r>
          </a:p>
          <a:p>
            <a:pPr eaLnBrk="1" hangingPunct="1">
              <a:buNone/>
              <a:defRPr/>
            </a:pPr>
            <a:endParaRPr lang="ru-RU" sz="2200" b="1" dirty="0" smtClean="0"/>
          </a:p>
          <a:p>
            <a:pPr eaLnBrk="1" hangingPunct="1">
              <a:defRPr/>
            </a:pPr>
            <a:endParaRPr lang="ru-RU" sz="2200" b="1" dirty="0" smtClean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126560" cy="218767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/>
                </a:solidFill>
              </a:rPr>
              <a:t>Федеральный государственный образовательный стандарт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 1 сентября 2011 года все образовательные учреждения России перешли на новый Федеральный государственный образовательный стандарт начального общего образования (ФГОС НОО).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sen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148</Template>
  <TotalTime>787</TotalTime>
  <Words>3474</Words>
  <Application>Microsoft Office PowerPoint</Application>
  <PresentationFormat>Экран (4:3)</PresentationFormat>
  <Paragraphs>936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70</vt:i4>
      </vt:variant>
    </vt:vector>
  </HeadingPairs>
  <TitlesOfParts>
    <vt:vector size="80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Поток</vt:lpstr>
      <vt:lpstr>oseni</vt:lpstr>
      <vt:lpstr>Лучшей дорогой в жизни должна стать дорога в школу</vt:lpstr>
      <vt:lpstr>Слайд 2</vt:lpstr>
      <vt:lpstr> Количество обучающихся за последние 3 года</vt:lpstr>
      <vt:lpstr>Кадровые ресурсы</vt:lpstr>
      <vt:lpstr>Достижения учителей</vt:lpstr>
      <vt:lpstr>Достижения учителей</vt:lpstr>
      <vt:lpstr>Участие учителей в мероприятиях различного уровня</vt:lpstr>
      <vt:lpstr>Особенности образовательной программы I ступень (1 - 4 классы)</vt:lpstr>
      <vt:lpstr>Федеральный государственный образовательный стандарт</vt:lpstr>
      <vt:lpstr>Модели начального образования</vt:lpstr>
      <vt:lpstr>Слайд 11</vt:lpstr>
      <vt:lpstr>Слайд 12</vt:lpstr>
      <vt:lpstr>Внеурочная деятельность (ВД)</vt:lpstr>
      <vt:lpstr> Дополнительное образование в школе представлено:</vt:lpstr>
      <vt:lpstr>Внутренняя оценка</vt:lpstr>
      <vt:lpstr>Рекомендации</vt:lpstr>
      <vt:lpstr> II ступень (5-9 классы)</vt:lpstr>
      <vt:lpstr>Курсы по выбору</vt:lpstr>
      <vt:lpstr>Успеваемость обучающихся школы</vt:lpstr>
      <vt:lpstr>Сведения о результатах  государственной итоговой аттестации в 9 классах</vt:lpstr>
      <vt:lpstr>Обладатели Похвальных грамот «За особые успехи в изучении отдельных предметов»</vt:lpstr>
      <vt:lpstr> III ступень (10-11 классы)</vt:lpstr>
      <vt:lpstr>Слайд 23</vt:lpstr>
      <vt:lpstr>Количество участников ЕГЭ по предметам по выбору</vt:lpstr>
      <vt:lpstr>Динамика справляемости по школе</vt:lpstr>
      <vt:lpstr>Динамика среднего балла по предметам</vt:lpstr>
      <vt:lpstr>Средний балл в кластерной группе</vt:lpstr>
      <vt:lpstr>Образовательный уровень по русскому языку</vt:lpstr>
      <vt:lpstr>Средний балл в кластерной группе</vt:lpstr>
      <vt:lpstr>Образовательные достижения по математике</vt:lpstr>
      <vt:lpstr>Средний балл в кластерной группе</vt:lpstr>
      <vt:lpstr>Средний балл в кластерной группе</vt:lpstr>
      <vt:lpstr>Средний балл в кластерной группе</vt:lpstr>
      <vt:lpstr>Средний балл в кластерной группе</vt:lpstr>
      <vt:lpstr>Средний балл в кластерной группе</vt:lpstr>
      <vt:lpstr>Средний балл в кластерной группе</vt:lpstr>
      <vt:lpstr>Сведения о продолжении обучения выпускников школы</vt:lpstr>
      <vt:lpstr>Обладатели Похвальных грамот «За особые успехи в изучении отдельных предметов» - 11 А класс</vt:lpstr>
      <vt:lpstr>Победители олимпиад</vt:lpstr>
      <vt:lpstr>Участие учащихся в мероприятиях различного уровня </vt:lpstr>
      <vt:lpstr> Воспитательная работа  </vt:lpstr>
      <vt:lpstr>Воспитательные задачи:</vt:lpstr>
      <vt:lpstr>Реализация задач</vt:lpstr>
      <vt:lpstr>Слайд 44</vt:lpstr>
      <vt:lpstr>Достижения ОУ</vt:lpstr>
      <vt:lpstr>Слайд 46</vt:lpstr>
      <vt:lpstr>Успехи и достижения</vt:lpstr>
      <vt:lpstr>Успехи и достижения</vt:lpstr>
      <vt:lpstr>Требуют доработки следующие направления:</vt:lpstr>
      <vt:lpstr>Социальный паспорт</vt:lpstr>
      <vt:lpstr>Социальный паспорт</vt:lpstr>
      <vt:lpstr>Инновационная деятельность ОУ</vt:lpstr>
      <vt:lpstr>Региональный проект «Электронная школа»</vt:lpstr>
      <vt:lpstr>Модернизация материально-технической базы школы</vt:lpstr>
      <vt:lpstr>Слайд 55</vt:lpstr>
      <vt:lpstr>Группы здоровья обучающихся</vt:lpstr>
      <vt:lpstr>Заболеваемость обучающихся</vt:lpstr>
      <vt:lpstr>Слайд 58</vt:lpstr>
      <vt:lpstr>Питание учащихся</vt:lpstr>
      <vt:lpstr>Охват питанием</vt:lpstr>
      <vt:lpstr>Финансовые ресурсы школы</vt:lpstr>
      <vt:lpstr>Финансовые ресурсы школы</vt:lpstr>
      <vt:lpstr>Финансовые ресурсы школы</vt:lpstr>
      <vt:lpstr>Финансовые ресурсы школы</vt:lpstr>
      <vt:lpstr>Состав Управляющего Совета</vt:lpstr>
      <vt:lpstr>Итоги работы УС</vt:lpstr>
      <vt:lpstr> Программа развития  МОУ СОШ № 30 на 2012 – 2015 годы</vt:lpstr>
      <vt:lpstr>Миссия, цель и задачи развития школы № 30</vt:lpstr>
      <vt:lpstr>Перспективы развития школы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Admin</cp:lastModifiedBy>
  <cp:revision>94</cp:revision>
  <dcterms:created xsi:type="dcterms:W3CDTF">2008-11-27T16:10:49Z</dcterms:created>
  <dcterms:modified xsi:type="dcterms:W3CDTF">2012-10-19T13:38:29Z</dcterms:modified>
</cp:coreProperties>
</file>