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3" r:id="rId3"/>
    <p:sldId id="279" r:id="rId4"/>
    <p:sldId id="265" r:id="rId5"/>
    <p:sldId id="273" r:id="rId6"/>
    <p:sldId id="280" r:id="rId7"/>
    <p:sldId id="261" r:id="rId8"/>
    <p:sldId id="264" r:id="rId9"/>
    <p:sldId id="275" r:id="rId10"/>
    <p:sldId id="257" r:id="rId11"/>
    <p:sldId id="278" r:id="rId12"/>
    <p:sldId id="282" r:id="rId13"/>
    <p:sldId id="272" r:id="rId14"/>
    <p:sldId id="27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55D47-0738-4D31-8A27-1A293E91CFBE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6088F37-E21C-4BD8-B722-DA62320179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55D47-0738-4D31-8A27-1A293E91CFBE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88F37-E21C-4BD8-B722-DA62320179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55D47-0738-4D31-8A27-1A293E91CFBE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88F37-E21C-4BD8-B722-DA62320179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55D47-0738-4D31-8A27-1A293E91CFBE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88F37-E21C-4BD8-B722-DA62320179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55D47-0738-4D31-8A27-1A293E91CFBE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6088F37-E21C-4BD8-B722-DA62320179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55D47-0738-4D31-8A27-1A293E91CFBE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88F37-E21C-4BD8-B722-DA62320179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55D47-0738-4D31-8A27-1A293E91CFBE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88F37-E21C-4BD8-B722-DA62320179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55D47-0738-4D31-8A27-1A293E91CFBE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88F37-E21C-4BD8-B722-DA62320179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55D47-0738-4D31-8A27-1A293E91CFBE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88F37-E21C-4BD8-B722-DA62320179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55D47-0738-4D31-8A27-1A293E91CFBE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88F37-E21C-4BD8-B722-DA62320179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55D47-0738-4D31-8A27-1A293E91CFBE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6088F37-E21C-4BD8-B722-DA62320179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E55D47-0738-4D31-8A27-1A293E91CFBE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6088F37-E21C-4BD8-B722-DA623201793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yspu.org/Main_Page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sudact.ru/law/rasporiazhenie-minprosveshcheniia-rossii-ot-01032019-n-r-23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3857628"/>
            <a:ext cx="7406640" cy="2428892"/>
          </a:xfrm>
        </p:spPr>
        <p:txBody>
          <a:bodyPr>
            <a:noAutofit/>
          </a:bodyPr>
          <a:lstStyle/>
          <a:p>
            <a:pPr algn="r"/>
            <a:endParaRPr lang="ru-RU" sz="2000" dirty="0">
              <a:solidFill>
                <a:srgbClr val="002060"/>
              </a:solidFill>
            </a:endParaRPr>
          </a:p>
          <a:p>
            <a:pPr algn="r"/>
            <a:endParaRPr lang="ru-RU" sz="2000" dirty="0">
              <a:solidFill>
                <a:srgbClr val="002060"/>
              </a:solidFill>
            </a:endParaRPr>
          </a:p>
          <a:p>
            <a:pPr algn="r"/>
            <a:r>
              <a:rPr lang="ru-RU" sz="1800" b="1" i="1" dirty="0" err="1">
                <a:solidFill>
                  <a:schemeClr val="tx1"/>
                </a:solidFill>
              </a:rPr>
              <a:t>А.Н.Логинова</a:t>
            </a:r>
            <a:r>
              <a:rPr lang="ru-RU" sz="1800" i="1" dirty="0">
                <a:solidFill>
                  <a:schemeClr val="tx1"/>
                </a:solidFill>
              </a:rPr>
              <a:t>, </a:t>
            </a:r>
          </a:p>
          <a:p>
            <a:pPr algn="r"/>
            <a:r>
              <a:rPr lang="ru-RU" sz="1800" i="1" dirty="0">
                <a:solidFill>
                  <a:schemeClr val="tx1"/>
                </a:solidFill>
              </a:rPr>
              <a:t>руководитель Центра </a:t>
            </a:r>
          </a:p>
          <a:p>
            <a:pPr algn="r"/>
            <a:r>
              <a:rPr lang="ru-RU" sz="1800" i="1" dirty="0" err="1">
                <a:solidFill>
                  <a:schemeClr val="tx1"/>
                </a:solidFill>
              </a:rPr>
              <a:t>допрофессиональной</a:t>
            </a:r>
            <a:r>
              <a:rPr lang="ru-RU" sz="1800" i="1" dirty="0">
                <a:solidFill>
                  <a:schemeClr val="tx1"/>
                </a:solidFill>
              </a:rPr>
              <a:t> подготовки </a:t>
            </a:r>
          </a:p>
          <a:p>
            <a:pPr algn="r"/>
            <a:r>
              <a:rPr lang="ru-RU" sz="1800" i="1" dirty="0">
                <a:solidFill>
                  <a:schemeClr val="tx1"/>
                </a:solidFill>
              </a:rPr>
              <a:t>«Гимназия </a:t>
            </a:r>
            <a:r>
              <a:rPr lang="ru-RU" sz="1800" i="1" dirty="0" err="1">
                <a:solidFill>
                  <a:schemeClr val="tx1"/>
                </a:solidFill>
              </a:rPr>
              <a:t>К.Д.Ушинского</a:t>
            </a:r>
            <a:r>
              <a:rPr lang="ru-RU" sz="1800" i="1" dirty="0">
                <a:solidFill>
                  <a:schemeClr val="tx1"/>
                </a:solidFill>
              </a:rPr>
              <a:t>» </a:t>
            </a:r>
          </a:p>
          <a:p>
            <a:pPr algn="r"/>
            <a:r>
              <a:rPr lang="ru-RU" sz="1800" i="1" dirty="0">
                <a:solidFill>
                  <a:schemeClr val="tx1"/>
                </a:solidFill>
              </a:rPr>
              <a:t>ФГБОУ ВО ЯГПУ </a:t>
            </a:r>
            <a:r>
              <a:rPr lang="ru-RU" sz="1800" i="1" dirty="0" err="1">
                <a:solidFill>
                  <a:schemeClr val="tx1"/>
                </a:solidFill>
              </a:rPr>
              <a:t>им.К.Д.Ушинского</a:t>
            </a:r>
            <a:endParaRPr lang="ru-RU" sz="1800" i="1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Методические рекомендации по организации </a:t>
            </a:r>
            <a:r>
              <a:rPr lang="ru-RU" sz="2800" b="1" dirty="0" err="1">
                <a:solidFill>
                  <a:schemeClr val="bg1"/>
                </a:solidFill>
              </a:rPr>
              <a:t>допрофессиональной</a:t>
            </a:r>
            <a:r>
              <a:rPr lang="ru-RU" sz="2800" b="1" dirty="0">
                <a:solidFill>
                  <a:schemeClr val="bg1"/>
                </a:solidFill>
              </a:rPr>
              <a:t> педагогической подготовки школьников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4CA630-1E7E-476B-95D2-592FB2309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85728"/>
            <a:ext cx="7886700" cy="57150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</a:rPr>
              <a:t>Организационные условия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EB8E6B4-C1BD-4B87-BB78-8EAEABA3B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34" y="785794"/>
            <a:ext cx="8143932" cy="58829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dirty="0"/>
              <a:t>В системе </a:t>
            </a:r>
            <a:r>
              <a:rPr lang="ru-RU" sz="1800" b="1" dirty="0"/>
              <a:t>дополнительного образования детей </a:t>
            </a:r>
            <a:r>
              <a:rPr lang="ru-RU" sz="1800" dirty="0" err="1"/>
              <a:t>допрофессиональная</a:t>
            </a:r>
            <a:r>
              <a:rPr lang="ru-RU" sz="1800" dirty="0"/>
              <a:t> педагогическая подготовка учащихся может осуществляться в формате </a:t>
            </a:r>
            <a:r>
              <a:rPr lang="ru-RU" sz="1800" b="1" dirty="0">
                <a:solidFill>
                  <a:srgbClr val="002060"/>
                </a:solidFill>
              </a:rPr>
              <a:t>детского объединения педагогического направления</a:t>
            </a:r>
            <a:r>
              <a:rPr lang="ru-RU" sz="1800" dirty="0"/>
              <a:t>:</a:t>
            </a:r>
          </a:p>
          <a:p>
            <a:r>
              <a:rPr lang="ru-RU" sz="1800" dirty="0"/>
              <a:t>в случае реализации программы на базе организации дополнительного образования детей объединение  является </a:t>
            </a:r>
            <a:r>
              <a:rPr lang="ru-RU" sz="1800" b="1" dirty="0">
                <a:solidFill>
                  <a:srgbClr val="002060"/>
                </a:solidFill>
              </a:rPr>
              <a:t>группой постоянного состава</a:t>
            </a:r>
            <a:r>
              <a:rPr lang="ru-RU" sz="1800" dirty="0"/>
              <a:t>, обучающейся по единой образовательной программе в соответствие с учебным планом и расписанием образовательного учреждения</a:t>
            </a:r>
          </a:p>
          <a:p>
            <a:r>
              <a:rPr lang="ru-RU" sz="1800" dirty="0"/>
              <a:t>в организации общего образования  объединения дополнительного образования могут работать как самостоятельные группы учащихся, так и входить в состав структурного подразделения школы – </a:t>
            </a:r>
            <a:r>
              <a:rPr lang="ru-RU" sz="1800" b="1" dirty="0">
                <a:solidFill>
                  <a:srgbClr val="002060"/>
                </a:solidFill>
              </a:rPr>
              <a:t>центра дополнительного образования детей</a:t>
            </a:r>
            <a:endParaRPr lang="ru-RU" sz="1800" dirty="0"/>
          </a:p>
          <a:p>
            <a:r>
              <a:rPr lang="ru-RU" sz="1800" dirty="0"/>
              <a:t>на базе образовательных организаций среднего и высшего профессионального педагогического образования объединения дополнительного образования, преимущественно, входят в состав </a:t>
            </a:r>
            <a:r>
              <a:rPr lang="ru-RU" sz="1800" b="1" dirty="0">
                <a:solidFill>
                  <a:srgbClr val="002060"/>
                </a:solidFill>
              </a:rPr>
              <a:t>структурных подразделений, решающих задачи профессиональной ориентации школьников</a:t>
            </a:r>
            <a:r>
              <a:rPr lang="ru-RU" sz="1800" dirty="0"/>
              <a:t>: центры </a:t>
            </a:r>
            <a:r>
              <a:rPr lang="ru-RU" sz="1800" dirty="0" err="1"/>
              <a:t>предпрофессиональной</a:t>
            </a:r>
            <a:r>
              <a:rPr lang="ru-RU" sz="1800" dirty="0"/>
              <a:t> (</a:t>
            </a:r>
            <a:r>
              <a:rPr lang="ru-RU" sz="1800" dirty="0" err="1"/>
              <a:t>довузовской</a:t>
            </a:r>
            <a:r>
              <a:rPr lang="ru-RU" sz="1800" dirty="0"/>
              <a:t>) подготовки, выявления и сопровождения одарённых школьников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1249534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4CA630-1E7E-476B-95D2-592FB2309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60648"/>
            <a:ext cx="7600950" cy="73946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</a:rPr>
              <a:t>Кадровые условия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49B1F400-46EC-4870-B500-6D611732E5C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95536" y="928670"/>
            <a:ext cx="8291264" cy="552466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/>
              <a:t>Педагогами, реализующими общеобразовательные программы </a:t>
            </a:r>
            <a:r>
              <a:rPr lang="ru-RU" dirty="0"/>
              <a:t>в рамках </a:t>
            </a:r>
            <a:r>
              <a:rPr lang="ru-RU" dirty="0" err="1"/>
              <a:t>допрофессиональной</a:t>
            </a:r>
            <a:r>
              <a:rPr lang="ru-RU" dirty="0"/>
              <a:t> педагогической подготовки школьников могут быть:</a:t>
            </a:r>
          </a:p>
          <a:p>
            <a:pPr lvl="0"/>
            <a:r>
              <a:rPr lang="ru-RU" dirty="0"/>
              <a:t>педагогические работники образовательных </a:t>
            </a:r>
            <a:r>
              <a:rPr lang="ru-RU" b="1" dirty="0">
                <a:solidFill>
                  <a:srgbClr val="002060"/>
                </a:solidFill>
              </a:rPr>
              <a:t>организаций общего, и дополнительного образования</a:t>
            </a:r>
            <a:endParaRPr lang="ru-RU" dirty="0"/>
          </a:p>
          <a:p>
            <a:pPr lvl="0"/>
            <a:r>
              <a:rPr lang="ru-RU" dirty="0"/>
              <a:t>преподаватели образовательных организаций с</a:t>
            </a:r>
            <a:r>
              <a:rPr lang="ru-RU" b="1" dirty="0">
                <a:solidFill>
                  <a:srgbClr val="002060"/>
                </a:solidFill>
              </a:rPr>
              <a:t>реднего и высшего профессионального педагогического образования</a:t>
            </a:r>
            <a:r>
              <a:rPr lang="ru-RU" dirty="0"/>
              <a:t>, имеющие опыт участия в разработке и реализации соответствующих образовательных программ</a:t>
            </a:r>
          </a:p>
          <a:p>
            <a:pPr lvl="0"/>
            <a:r>
              <a:rPr lang="ru-RU" b="1" dirty="0">
                <a:solidFill>
                  <a:srgbClr val="002060"/>
                </a:solidFill>
              </a:rPr>
              <a:t>студенты старших курсов и аспиранты педагогических вузов </a:t>
            </a:r>
            <a:r>
              <a:rPr lang="ru-RU" dirty="0"/>
              <a:t>в процессе реализации программ педагогической и производственной практики на добровольческой основе</a:t>
            </a:r>
          </a:p>
          <a:p>
            <a:pPr lvl="0"/>
            <a:r>
              <a:rPr lang="ru-RU" b="1" dirty="0">
                <a:solidFill>
                  <a:srgbClr val="002060"/>
                </a:solidFill>
              </a:rPr>
              <a:t>молодые учёные и специалисты высших учебных заведений</a:t>
            </a:r>
            <a:r>
              <a:rPr lang="ru-RU" dirty="0"/>
              <a:t>, обладающие необходимой квалификацией и опытом участия в </a:t>
            </a:r>
            <a:r>
              <a:rPr lang="ru-RU" dirty="0" err="1"/>
              <a:t>допрофессиональной</a:t>
            </a:r>
            <a:r>
              <a:rPr lang="ru-RU" dirty="0"/>
              <a:t> педагогической подготовке школьников</a:t>
            </a:r>
          </a:p>
          <a:p>
            <a:pPr lvl="0"/>
            <a:r>
              <a:rPr lang="ru-RU" dirty="0"/>
              <a:t>сотрудники </a:t>
            </a:r>
            <a:r>
              <a:rPr lang="ru-RU" b="1" dirty="0">
                <a:solidFill>
                  <a:srgbClr val="002060"/>
                </a:solidFill>
              </a:rPr>
              <a:t>организаций участников образовательной сети, </a:t>
            </a:r>
            <a:r>
              <a:rPr lang="ru-RU" dirty="0"/>
              <a:t>представляющие реальный сектор экономики</a:t>
            </a:r>
          </a:p>
          <a:p>
            <a:pPr lvl="0"/>
            <a:r>
              <a:rPr lang="ru-RU" dirty="0"/>
              <a:t>сотрудники </a:t>
            </a:r>
            <a:r>
              <a:rPr lang="ru-RU" b="1" dirty="0">
                <a:solidFill>
                  <a:srgbClr val="002060"/>
                </a:solidFill>
              </a:rPr>
              <a:t>негосударственных поставщиков образовательных услуг</a:t>
            </a:r>
            <a:r>
              <a:rPr lang="ru-RU" dirty="0"/>
              <a:t> в соответствие с направленностями образовательных программ</a:t>
            </a:r>
          </a:p>
        </p:txBody>
      </p:sp>
    </p:spTree>
    <p:extLst>
      <p:ext uri="{BB962C8B-B14F-4D97-AF65-F5344CB8AC3E}">
        <p14:creationId xmlns:p14="http://schemas.microsoft.com/office/powerpoint/2010/main" val="18874037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4CA630-1E7E-476B-95D2-592FB2309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60648"/>
            <a:ext cx="7600950" cy="73946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</a:rPr>
              <a:t>Материально-технические условия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49B1F400-46EC-4870-B500-6D611732E5C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95536" y="928670"/>
            <a:ext cx="8291264" cy="552466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/>
              <a:t>Материально-техническое обеспечение деятельности объединений, реализующих образовательные программы в рамках </a:t>
            </a:r>
            <a:r>
              <a:rPr lang="ru-RU" dirty="0" err="1"/>
              <a:t>допрофессиональной</a:t>
            </a:r>
            <a:r>
              <a:rPr lang="ru-RU" dirty="0"/>
              <a:t> педагогической подготовки школьников состоит из:</a:t>
            </a:r>
          </a:p>
          <a:p>
            <a:r>
              <a:rPr lang="ru-RU" dirty="0"/>
              <a:t>создания на базе образовательной организации, в которой они работают, условий, </a:t>
            </a:r>
            <a:r>
              <a:rPr lang="ru-RU" b="1" dirty="0">
                <a:solidFill>
                  <a:srgbClr val="002060"/>
                </a:solidFill>
              </a:rPr>
              <a:t>соответствующих санитарно-эпидемическим и иным требованиям </a:t>
            </a:r>
            <a:r>
              <a:rPr lang="ru-RU" dirty="0"/>
              <a:t>к реализации образовательных  программ </a:t>
            </a:r>
          </a:p>
          <a:p>
            <a:r>
              <a:rPr lang="ru-RU" dirty="0"/>
              <a:t>заключения </a:t>
            </a:r>
            <a:r>
              <a:rPr lang="ru-RU" b="1" dirty="0">
                <a:solidFill>
                  <a:srgbClr val="002060"/>
                </a:solidFill>
              </a:rPr>
              <a:t>договоров (соглашений) о сотрудничестве с организациями-партнёрами </a:t>
            </a:r>
            <a:r>
              <a:rPr lang="ru-RU" dirty="0"/>
              <a:t>для обеспечения прохождения профессиональных проб учащихся, в том числе договоров о сетевой реализации общеобразовательных программ</a:t>
            </a:r>
          </a:p>
          <a:p>
            <a:r>
              <a:rPr lang="ru-RU" dirty="0"/>
              <a:t>предоставления </a:t>
            </a:r>
            <a:r>
              <a:rPr lang="ru-RU" b="1" dirty="0">
                <a:solidFill>
                  <a:srgbClr val="002060"/>
                </a:solidFill>
              </a:rPr>
              <a:t>доступа обучающимся и педагогам к ресурсам телекоммуникационной сети Интернет</a:t>
            </a:r>
            <a:r>
              <a:rPr lang="ru-RU" dirty="0"/>
              <a:t>: электронным базам данных,  </a:t>
            </a:r>
            <a:r>
              <a:rPr lang="ru-RU" dirty="0" err="1"/>
              <a:t>контенту</a:t>
            </a:r>
            <a:r>
              <a:rPr lang="ru-RU" dirty="0"/>
              <a:t>  образовательных электронных площадок, программам для организации учебной коммуникации, инструментам популярных </a:t>
            </a:r>
            <a:r>
              <a:rPr lang="ru-RU"/>
              <a:t>социальных сетей</a:t>
            </a:r>
            <a:endParaRPr lang="ru-RU" dirty="0"/>
          </a:p>
          <a:p>
            <a:r>
              <a:rPr lang="ru-RU" dirty="0"/>
              <a:t>предоставления возможностей для </a:t>
            </a:r>
            <a:r>
              <a:rPr lang="ru-RU" b="1" dirty="0">
                <a:solidFill>
                  <a:srgbClr val="002060"/>
                </a:solidFill>
              </a:rPr>
              <a:t>мобильности учащихся в пределах освоения ими образовательной программы</a:t>
            </a:r>
            <a:r>
              <a:rPr lang="ru-RU" dirty="0"/>
              <a:t>, в том числе возможности проходить обучение по части образовательной программы на базе партнёрских организаций</a:t>
            </a:r>
          </a:p>
        </p:txBody>
      </p:sp>
    </p:spTree>
    <p:extLst>
      <p:ext uri="{BB962C8B-B14F-4D97-AF65-F5344CB8AC3E}">
        <p14:creationId xmlns:p14="http://schemas.microsoft.com/office/powerpoint/2010/main" val="18874037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274638"/>
            <a:ext cx="6615130" cy="1143000"/>
          </a:xfrm>
        </p:spPr>
        <p:txBody>
          <a:bodyPr/>
          <a:lstStyle/>
          <a:p>
            <a:pPr algn="ctr"/>
            <a:endParaRPr lang="ru-RU" b="1" dirty="0">
              <a:solidFill>
                <a:srgbClr val="00539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772816"/>
            <a:ext cx="8291264" cy="4608512"/>
          </a:xfrm>
        </p:spPr>
        <p:txBody>
          <a:bodyPr>
            <a:normAutofit lnSpcReduction="10000"/>
          </a:bodyPr>
          <a:lstStyle/>
          <a:p>
            <a:pPr lvl="0"/>
            <a:endParaRPr lang="ru-RU" dirty="0"/>
          </a:p>
          <a:p>
            <a:pPr marL="0" lvl="0" indent="0" algn="ctr">
              <a:buNone/>
            </a:pPr>
            <a:r>
              <a:rPr lang="ru-RU" sz="3900" b="1" dirty="0">
                <a:solidFill>
                  <a:srgbClr val="005392"/>
                </a:solidFill>
              </a:rPr>
              <a:t>Приглашаем к сотрудничеству</a:t>
            </a:r>
          </a:p>
          <a:p>
            <a:pPr marL="0" lvl="0" indent="0" algn="ctr">
              <a:buNone/>
            </a:pPr>
            <a:endParaRPr lang="ru-RU" sz="3900" b="1" dirty="0">
              <a:solidFill>
                <a:srgbClr val="005392"/>
              </a:solidFill>
            </a:endParaRPr>
          </a:p>
          <a:p>
            <a:pPr marL="0" lvl="0" indent="0" algn="ctr">
              <a:buNone/>
            </a:pPr>
            <a:r>
              <a:rPr lang="ru-RU" sz="2400" b="1" dirty="0"/>
              <a:t>Ярославский государственный педагогический университет </a:t>
            </a:r>
            <a:r>
              <a:rPr lang="ru-RU" sz="2400" b="1" dirty="0" err="1"/>
              <a:t>им.К.Д.Ушинского</a:t>
            </a:r>
            <a:endParaRPr lang="ru-RU" sz="2400" b="1" dirty="0"/>
          </a:p>
          <a:p>
            <a:pPr marL="0" lvl="0" indent="0" algn="ctr">
              <a:buNone/>
            </a:pPr>
            <a:r>
              <a:rPr lang="ru-RU" sz="2400" b="1" dirty="0">
                <a:solidFill>
                  <a:srgbClr val="C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http://yspu.org/Main_Page</a:t>
            </a:r>
            <a:endParaRPr lang="ru-RU" sz="2400" b="1" dirty="0">
              <a:solidFill>
                <a:srgbClr val="C00000"/>
              </a:solidFill>
            </a:endParaRPr>
          </a:p>
          <a:p>
            <a:pPr marL="0" lvl="0" indent="0" algn="ctr">
              <a:buNone/>
            </a:pPr>
            <a:endParaRPr lang="ru-RU" sz="2400" b="1" dirty="0">
              <a:solidFill>
                <a:srgbClr val="C00000"/>
              </a:solidFill>
            </a:endParaRPr>
          </a:p>
          <a:p>
            <a:pPr marL="0" lvl="0" indent="0" algn="ctr">
              <a:buNone/>
            </a:pPr>
            <a:r>
              <a:rPr lang="ru-RU" sz="2400" b="1" dirty="0"/>
              <a:t>Центр </a:t>
            </a:r>
            <a:r>
              <a:rPr lang="ru-RU" sz="2400" b="1" dirty="0" err="1"/>
              <a:t>допрофессиональной</a:t>
            </a:r>
            <a:r>
              <a:rPr lang="ru-RU" sz="2400" b="1" dirty="0"/>
              <a:t> подготовки </a:t>
            </a:r>
          </a:p>
          <a:p>
            <a:pPr marL="0" lvl="0" indent="0" algn="ctr">
              <a:buNone/>
            </a:pPr>
            <a:r>
              <a:rPr lang="ru-RU" sz="2400" b="1" dirty="0"/>
              <a:t>«Гимназия </a:t>
            </a:r>
            <a:r>
              <a:rPr lang="ru-RU" sz="2400" b="1" dirty="0" err="1"/>
              <a:t>К.Д.Ушинского</a:t>
            </a:r>
            <a:r>
              <a:rPr lang="ru-RU" sz="2400" b="1" dirty="0"/>
              <a:t>»</a:t>
            </a:r>
          </a:p>
          <a:p>
            <a:pPr marL="0" lvl="0" indent="0" algn="ctr">
              <a:buNone/>
            </a:pPr>
            <a:r>
              <a:rPr lang="en-US" sz="2400" b="1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cdp</a:t>
            </a:r>
            <a:r>
              <a:rPr lang="ru-RU" sz="24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@yspu.org</a:t>
            </a:r>
            <a:r>
              <a:rPr lang="en-US" sz="24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4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endParaRPr lang="ru-RU" sz="2400" b="1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6DF196D-94DC-4864-8721-A49378D313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1429" y="240111"/>
            <a:ext cx="2072820" cy="1932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0503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4096" y="260648"/>
            <a:ext cx="6808304" cy="66802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социального заказа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518202"/>
            <a:ext cx="7056784" cy="486312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006853B-9694-4A7C-9437-48B53D3252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1323" y="4149080"/>
            <a:ext cx="2143125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098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ACD3A2-092B-4CF9-8507-E95AA608E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58259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Нормативная база ДППШ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9C246A4-8BFF-4D61-A52B-7FD1EE4FE7F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1560" y="785794"/>
            <a:ext cx="8075240" cy="5667542"/>
          </a:xfrm>
        </p:spPr>
        <p:txBody>
          <a:bodyPr>
            <a:noAutofit/>
          </a:bodyPr>
          <a:lstStyle/>
          <a:p>
            <a:pPr lvl="0"/>
            <a:r>
              <a:rPr lang="ru-RU" sz="1600" dirty="0"/>
              <a:t>Федеральный закон 273-ФЗ «Об образовании в Российской Федерации»</a:t>
            </a:r>
          </a:p>
          <a:p>
            <a:pPr lvl="0"/>
            <a:r>
              <a:rPr lang="ru-RU" sz="1600" dirty="0"/>
              <a:t>Приказ Министерства просвещения РФ от 31 мая 2021 г. </a:t>
            </a:r>
            <a:r>
              <a:rPr lang="ru-RU" sz="1600"/>
              <a:t>№ 287 “Об утверждении федерального государственного образовательного стандарта основного общего образования”</a:t>
            </a:r>
            <a:endParaRPr lang="ru-RU" sz="1600" dirty="0"/>
          </a:p>
          <a:p>
            <a:pPr lvl="0" fontAlgn="base"/>
            <a:r>
              <a:rPr lang="ru-RU" sz="1600" dirty="0"/>
              <a:t>Приказ Министерства просвещения Российской Федерации от 28 августа 2020 года N 442 «Об утверждении Порядка организации и осуществления образовательной деятельности по ООП - ОП начального общего, основного общего и среднего общего образования» (с изменениями на 20 ноября 2020 года)</a:t>
            </a:r>
          </a:p>
          <a:p>
            <a:pPr lvl="0"/>
            <a:r>
              <a:rPr lang="ru-RU" sz="1600" dirty="0"/>
              <a:t>Приказ Министерства просвещения Российской Федерации № 196 от 09.11.2018 «Об утверждении порядка организации и осуществления образовательной деятельности по дополнительным общеобразовательным программам»</a:t>
            </a:r>
          </a:p>
          <a:p>
            <a:pPr lvl="0"/>
            <a:r>
              <a:rPr lang="ru-RU" sz="1600" dirty="0"/>
              <a:t>Примерная основная образовательная программа среднего общего образования (далее - ПООП СОО) (одобрена решением федерального учебно-методического объединения по общему образованию (протокол от 28 июня 2016 года N 2/16-з)</a:t>
            </a:r>
          </a:p>
          <a:p>
            <a:pPr lvl="0"/>
            <a:r>
              <a:rPr lang="ru-RU" sz="1600" dirty="0"/>
              <a:t>Постановление Главного Государственного санитарного врача Российской Федерации "Об утверждении </a:t>
            </a:r>
            <a:r>
              <a:rPr lang="ru-RU" sz="1600" dirty="0" err="1"/>
              <a:t>СанПиН</a:t>
            </a:r>
            <a:r>
              <a:rPr lang="ru-RU" sz="1600" dirty="0"/>
              <a:t> 2.4.3648-20 "Санитарно-эпидемиологические требования к организациям воспитания и обучения, отдыха и оздоровления детей и молодежи" от 28 сентября 2020 г. </a:t>
            </a:r>
          </a:p>
          <a:p>
            <a:pPr lvl="0"/>
            <a:r>
              <a:rPr lang="ru-RU" sz="1600" dirty="0"/>
              <a:t>Примерная программа воспитания (утверждена на заседании Федерального учебно-методического объединения по общему образованию)</a:t>
            </a:r>
          </a:p>
        </p:txBody>
      </p:sp>
    </p:spTree>
    <p:extLst>
      <p:ext uri="{BB962C8B-B14F-4D97-AF65-F5344CB8AC3E}">
        <p14:creationId xmlns:p14="http://schemas.microsoft.com/office/powerpoint/2010/main" val="2569361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ACD3A2-092B-4CF9-8507-E95AA608E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72547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Нормативная база ДППШ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9C246A4-8BFF-4D61-A52B-7FD1EE4FE7F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1560" y="928670"/>
            <a:ext cx="8075240" cy="5524666"/>
          </a:xfrm>
        </p:spPr>
        <p:txBody>
          <a:bodyPr>
            <a:noAutofit/>
          </a:bodyPr>
          <a:lstStyle/>
          <a:p>
            <a:r>
              <a:rPr lang="ru-RU" sz="1600" dirty="0"/>
              <a:t>Приказ Министерства труда и социальной защиты РФ от 18 октября 2013 г. N 544н "Об утверждении профессионального стандарта "Педагог (педагогическая деятельность в сфере дошкольного, начального общего, основного общего, среднего общего образования) (воспитатель, учите</a:t>
            </a:r>
            <a:r>
              <a:rPr lang="ru-RU" sz="1400" dirty="0"/>
              <a:t>ль)»</a:t>
            </a:r>
            <a:endParaRPr lang="ru-RU" sz="1600" dirty="0"/>
          </a:p>
          <a:p>
            <a:pPr lvl="0"/>
            <a:r>
              <a:rPr lang="ru-RU" sz="1600" dirty="0"/>
              <a:t>Приказ Министерства труда и социальной защиты Российской Федерации от 5 мая 2018 года № 298н «Об утверждении профессионального стандарта «Педагог дополнительного образования детей и взрослых»</a:t>
            </a:r>
          </a:p>
          <a:p>
            <a:pPr lvl="0"/>
            <a:r>
              <a:rPr lang="ru-RU" sz="1600" dirty="0"/>
              <a:t>Приказ Министерства труда и социальной защиты РФ от 10 января 2017 г. № 10н “Об утверждении профессионального стандарта “Специалист в области воспитания”</a:t>
            </a:r>
          </a:p>
          <a:p>
            <a:pPr lvl="0"/>
            <a:r>
              <a:rPr lang="ru-RU" sz="1600" dirty="0"/>
              <a:t>Совместный Приказ Министерства науки и высшего образования Российской Федерации №882 и Министерства просвещения Российской Федерации № 391 от 5 августа 2020 года «Об утверждении Порядка организации и осуществления деятельности по сетевой форме реализации образовательных программ»</a:t>
            </a:r>
          </a:p>
          <a:p>
            <a:pPr lvl="0"/>
            <a:r>
              <a:rPr lang="ru-RU" sz="1600" dirty="0"/>
              <a:t>Совместный Приказ Министерства науки и высшего образования Российской Федерации № 845 и Министерства просвещения Российской Федерации №369 от 30 июля 2020 года «Об утверждении Порядка зачёта организацией, осуществляющей образовательную деятельность, результатов освоения обучающимися учебных предметов, курсов, дисциплин (модулей), практики, дополнительных общеобразовательных программ в других организациях, осуществляющих образовательную деятельность»</a:t>
            </a:r>
          </a:p>
          <a:p>
            <a:pPr marL="0" indent="0" algn="just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569361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ACD3A2-092B-4CF9-8507-E95AA608E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65403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</a:rPr>
              <a:t>Основные понятия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9C246A4-8BFF-4D61-A52B-7FD1EE4FE7F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6313432" cy="5453228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Font typeface="Arial" pitchFamily="34" charset="0"/>
              <a:buChar char="•"/>
            </a:pPr>
            <a:r>
              <a:rPr lang="ru-RU" sz="2800" dirty="0"/>
              <a:t> </a:t>
            </a:r>
            <a:r>
              <a:rPr lang="ru-RU" sz="2800" dirty="0" err="1"/>
              <a:t>Допрофессиональная</a:t>
            </a:r>
            <a:r>
              <a:rPr lang="ru-RU" sz="2800" dirty="0"/>
              <a:t> подготовка </a:t>
            </a:r>
            <a:endParaRPr lang="ru-RU" dirty="0"/>
          </a:p>
          <a:p>
            <a:pPr marL="0" indent="0" algn="just">
              <a:buFont typeface="Arial" pitchFamily="34" charset="0"/>
              <a:buChar char="•"/>
            </a:pPr>
            <a:r>
              <a:rPr lang="ru-RU" dirty="0"/>
              <a:t> Сопровождение профессионального самоопределения</a:t>
            </a:r>
          </a:p>
          <a:p>
            <a:pPr marL="0" indent="0" algn="just">
              <a:buFont typeface="Arial" pitchFamily="34" charset="0"/>
              <a:buChar char="•"/>
            </a:pPr>
            <a:r>
              <a:rPr lang="ru-RU" dirty="0"/>
              <a:t>  </a:t>
            </a:r>
            <a:r>
              <a:rPr lang="ru-RU" dirty="0" err="1"/>
              <a:t>Предпрофильная</a:t>
            </a:r>
            <a:r>
              <a:rPr lang="ru-RU" dirty="0"/>
              <a:t> подготовка</a:t>
            </a:r>
          </a:p>
          <a:p>
            <a:pPr marL="0" indent="0" algn="just">
              <a:buFont typeface="Arial" pitchFamily="34" charset="0"/>
              <a:buChar char="•"/>
            </a:pPr>
            <a:r>
              <a:rPr lang="ru-RU" dirty="0"/>
              <a:t>  Профильное обучение</a:t>
            </a:r>
          </a:p>
          <a:p>
            <a:pPr marL="0" indent="0" algn="just">
              <a:buFont typeface="Arial" pitchFamily="34" charset="0"/>
              <a:buChar char="•"/>
            </a:pPr>
            <a:r>
              <a:rPr lang="ru-RU" dirty="0"/>
              <a:t>  Профильный психолого-педагогический класс (ППК)</a:t>
            </a:r>
            <a:r>
              <a:rPr lang="ru-RU" b="1" dirty="0"/>
              <a:t> </a:t>
            </a:r>
          </a:p>
          <a:p>
            <a:pPr marL="0" indent="0" algn="just">
              <a:buFont typeface="Arial" pitchFamily="34" charset="0"/>
              <a:buChar char="•"/>
            </a:pPr>
            <a:r>
              <a:rPr lang="ru-RU" dirty="0"/>
              <a:t> Профильная группа </a:t>
            </a:r>
          </a:p>
          <a:p>
            <a:pPr marL="0" indent="0" algn="just">
              <a:buFont typeface="Arial" pitchFamily="34" charset="0"/>
              <a:buChar char="•"/>
            </a:pPr>
            <a:r>
              <a:rPr lang="ru-RU" dirty="0"/>
              <a:t> Детское объединение </a:t>
            </a:r>
          </a:p>
          <a:p>
            <a:pPr marL="0" indent="0" algn="just">
              <a:buFont typeface="Arial" pitchFamily="34" charset="0"/>
              <a:buChar char="•"/>
            </a:pPr>
            <a:r>
              <a:rPr lang="ru-RU" dirty="0"/>
              <a:t> Социально-педагогическая практика </a:t>
            </a:r>
          </a:p>
          <a:p>
            <a:pPr marL="0" indent="0" algn="just">
              <a:buFont typeface="Arial" pitchFamily="34" charset="0"/>
              <a:buChar char="•"/>
            </a:pPr>
            <a:r>
              <a:rPr lang="ru-RU" dirty="0"/>
              <a:t> Основная образовательная программа (ООП) школы</a:t>
            </a:r>
          </a:p>
          <a:p>
            <a:pPr marL="0" indent="0" algn="just">
              <a:buFont typeface="Arial" pitchFamily="34" charset="0"/>
              <a:buChar char="•"/>
            </a:pPr>
            <a:r>
              <a:rPr lang="ru-RU" dirty="0"/>
              <a:t> Дополнительная общеобразовательная программа</a:t>
            </a:r>
          </a:p>
          <a:p>
            <a:pPr marL="0" indent="0" algn="just">
              <a:buFont typeface="Arial" pitchFamily="34" charset="0"/>
              <a:buChar char="•"/>
            </a:pPr>
            <a:r>
              <a:rPr lang="ru-RU" dirty="0"/>
              <a:t> Организация индивидуальной образовательной деятельности обучающегося </a:t>
            </a:r>
          </a:p>
          <a:p>
            <a:pPr marL="0" indent="0" algn="just">
              <a:buFont typeface="Arial" pitchFamily="34" charset="0"/>
              <a:buChar char="•"/>
            </a:pPr>
            <a:r>
              <a:rPr lang="ru-RU" dirty="0"/>
              <a:t> Индивидуальный проект</a:t>
            </a:r>
          </a:p>
          <a:p>
            <a:pPr marL="0" indent="0" algn="just">
              <a:buFont typeface="Arial" pitchFamily="34" charset="0"/>
              <a:buChar char="•"/>
            </a:pPr>
            <a:r>
              <a:rPr lang="ru-RU" dirty="0"/>
              <a:t> Индивидуальный образовательный маршрут </a:t>
            </a:r>
          </a:p>
          <a:p>
            <a:pPr marL="0" indent="0" algn="just">
              <a:buNone/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7EE6CE2-CAB7-4A2F-AAE0-EAC35763F3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632" y="1503924"/>
            <a:ext cx="1933575" cy="237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19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00C84B-B430-45BF-9C7F-AEAF07179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</a:rPr>
              <a:t>Информационно-методические условия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1159B9EE-B3FC-4DD9-BCE6-295BEC9ECB9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1560" y="785794"/>
            <a:ext cx="8075240" cy="5857916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/>
              <a:t>Методические рекомендации для общеобразовательных организаций по открытию классов «Психолого-педагогической направленности» в рамках различных профилей при реализации образовательных программ среднего общего образования</a:t>
            </a:r>
          </a:p>
          <a:p>
            <a:pPr lvl="0"/>
            <a:r>
              <a:rPr lang="ru-RU" dirty="0"/>
              <a:t>Письмо Министерства образования и науки Российской Федерации от 12 мая 2011 года № 03-296 «Об организации внеурочной деятельности при введении федеральных государственных образовательных стандартов начального (основного) общего образования»</a:t>
            </a:r>
          </a:p>
          <a:p>
            <a:pPr lvl="0"/>
            <a:r>
              <a:rPr lang="ru-RU" dirty="0"/>
              <a:t>Письмо Министерства просвещения РФ от 5 сентября 2018 г. № 03-ПГ-МП-42216 «Об участии учеников муниципальных и государственных школ РФ во внеурочной деятельности»</a:t>
            </a:r>
          </a:p>
          <a:p>
            <a:pPr lvl="0"/>
            <a:r>
              <a:rPr lang="ru-RU" dirty="0"/>
              <a:t>Письмо Департамента государственной политики в сфере воспитания детей и молодежи  от 14.12.2015 № 09-3564 «О внеурочной деятельности и реализации дополнительных образовательных программ»	</a:t>
            </a:r>
          </a:p>
          <a:p>
            <a:pPr lvl="0"/>
            <a:r>
              <a:rPr lang="ru-RU" dirty="0"/>
              <a:t>Методические материалы по организации внеурочной деятельности в образовательных учреждениях, реализующих общеобразовательные программы начального общего образования (письмо </a:t>
            </a:r>
            <a:r>
              <a:rPr lang="ru-RU" dirty="0" err="1"/>
              <a:t>Минобрнауки</a:t>
            </a:r>
            <a:r>
              <a:rPr lang="ru-RU" dirty="0"/>
              <a:t> России от 12.05.2011г. № 03-296 «Об организации внеурочной деятельности при введении федерального государственного образовательного стандарта общего образования») </a:t>
            </a:r>
          </a:p>
          <a:p>
            <a:pPr lvl="0"/>
            <a:r>
              <a:rPr lang="ru-RU" dirty="0"/>
              <a:t>Методические рекомендации по уточнению понятия и содержания программ внеурочной деятельности (письмо </a:t>
            </a:r>
            <a:r>
              <a:rPr lang="ru-RU" dirty="0" err="1"/>
              <a:t>Минобрнауки</a:t>
            </a:r>
            <a:r>
              <a:rPr lang="ru-RU" dirty="0"/>
              <a:t> России от 18.08.2017 № 09-1672 «О направлении методических рекомендаций»)</a:t>
            </a:r>
          </a:p>
        </p:txBody>
      </p:sp>
    </p:spTree>
    <p:extLst>
      <p:ext uri="{BB962C8B-B14F-4D97-AF65-F5344CB8AC3E}">
        <p14:creationId xmlns:p14="http://schemas.microsoft.com/office/powerpoint/2010/main" val="2708379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00C84B-B430-45BF-9C7F-AEAF07179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</a:rPr>
              <a:t>Информационно-методические условия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1159B9EE-B3FC-4DD9-BCE6-295BEC9ECB9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1560" y="785794"/>
            <a:ext cx="8075240" cy="5857916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/>
              <a:t>Методические рекомендации по проектированию дополнительных </a:t>
            </a:r>
            <a:r>
              <a:rPr lang="ru-RU" dirty="0" err="1"/>
              <a:t>общеразвивающих</a:t>
            </a:r>
            <a:r>
              <a:rPr lang="ru-RU" dirty="0"/>
              <a:t> программ (включая </a:t>
            </a:r>
            <a:r>
              <a:rPr lang="ru-RU" dirty="0" err="1"/>
              <a:t>разноуровневые</a:t>
            </a:r>
            <a:r>
              <a:rPr lang="ru-RU" dirty="0"/>
              <a:t> программы) (письмо </a:t>
            </a:r>
            <a:r>
              <a:rPr lang="ru-RU" dirty="0" err="1"/>
              <a:t>Минобрнауки</a:t>
            </a:r>
            <a:r>
              <a:rPr lang="ru-RU" dirty="0"/>
              <a:t> России от 18 ноября 2015 г. N 09-3242 «О направлении информации»)</a:t>
            </a:r>
          </a:p>
          <a:p>
            <a:pPr lvl="0"/>
            <a:r>
              <a:rPr lang="ru-RU" dirty="0">
                <a:hlinkClick r:id="rId2"/>
              </a:rPr>
              <a:t> </a:t>
            </a:r>
            <a:r>
              <a:rPr lang="ru-RU" dirty="0"/>
              <a:t>Распоряжение </a:t>
            </a:r>
            <a:r>
              <a:rPr lang="ru-RU" dirty="0" err="1"/>
              <a:t>Минпросвещения</a:t>
            </a:r>
            <a:r>
              <a:rPr lang="ru-RU" dirty="0"/>
              <a:t> России от 01.03.2019 № Р-23 (ред. От 15.04.2019) «Об утверждении методических рекомендаций по созданию мест для реализации основных и дополнительных общеобразовательных программ цифрового, естественнонаучного, технического и гуманитарного профилей в образовательных организациях, расположенных в сельской местности и малых городах, и дистанционных программ обучения </a:t>
            </a:r>
            <a:r>
              <a:rPr lang="ru-RU" dirty="0" err="1"/>
              <a:t>опреднелённых</a:t>
            </a:r>
            <a:r>
              <a:rPr lang="ru-RU" dirty="0"/>
              <a:t> категорий обучающихся, в том числе на базе сетевого взаимодействия»</a:t>
            </a:r>
          </a:p>
          <a:p>
            <a:pPr lvl="0"/>
            <a:r>
              <a:rPr lang="ru-RU" dirty="0"/>
              <a:t>Распоряжение </a:t>
            </a:r>
            <a:r>
              <a:rPr lang="ru-RU" dirty="0" err="1"/>
              <a:t>Минпросвещения</a:t>
            </a:r>
            <a:r>
              <a:rPr lang="ru-RU" dirty="0"/>
              <a:t> РФ от 17 декабря 2019 года № Р-136 «Об утверждении методических рекомендаций по приобретению средств обучения и воспитания в целях создания новых мест в образовательных организациях различных типов для реализации дополнительных </a:t>
            </a:r>
            <a:r>
              <a:rPr lang="ru-RU" dirty="0" err="1"/>
              <a:t>общеразвивающих</a:t>
            </a:r>
            <a:r>
              <a:rPr lang="ru-RU" dirty="0"/>
              <a:t> программ всех направленностей в рамках региональных проектов, обеспечивающих достижение целей, показателей и результата федерального проекта «Успех каждого ребёнка» национального проекта «Образование»</a:t>
            </a:r>
          </a:p>
        </p:txBody>
      </p:sp>
    </p:spTree>
    <p:extLst>
      <p:ext uri="{BB962C8B-B14F-4D97-AF65-F5344CB8AC3E}">
        <p14:creationId xmlns:p14="http://schemas.microsoft.com/office/powerpoint/2010/main" val="2708379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7BD480-1A8F-4000-B594-4CF740E68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5403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</a:rPr>
              <a:t>Информационно-методические условия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3F909A-9592-435B-8C84-A99A9CAD4D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28670"/>
            <a:ext cx="6615130" cy="552466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2900" dirty="0"/>
              <a:t>Для успешной реализации образовательных программ  сегодня необходимы:</a:t>
            </a:r>
          </a:p>
          <a:p>
            <a:r>
              <a:rPr lang="ru-RU" sz="2900" b="1" dirty="0">
                <a:solidFill>
                  <a:srgbClr val="002060"/>
                </a:solidFill>
              </a:rPr>
              <a:t>учебно-методические и программно-методические материалы</a:t>
            </a:r>
            <a:r>
              <a:rPr lang="ru-RU" sz="2900" dirty="0"/>
              <a:t>, соответствующие современным требованиям к качеству образовательного </a:t>
            </a:r>
            <a:r>
              <a:rPr lang="ru-RU" sz="2900" dirty="0" err="1"/>
              <a:t>контента</a:t>
            </a:r>
            <a:r>
              <a:rPr lang="ru-RU" sz="2900" dirty="0"/>
              <a:t>, в том числе активное применение дистанционных технологий и электронного обучения</a:t>
            </a:r>
          </a:p>
          <a:p>
            <a:r>
              <a:rPr lang="ru-RU" sz="2900" b="1" dirty="0">
                <a:solidFill>
                  <a:srgbClr val="002060"/>
                </a:solidFill>
              </a:rPr>
              <a:t>широкая </a:t>
            </a:r>
            <a:r>
              <a:rPr lang="ru-RU" sz="2900" b="1" dirty="0" err="1">
                <a:solidFill>
                  <a:srgbClr val="002060"/>
                </a:solidFill>
              </a:rPr>
              <a:t>представленность</a:t>
            </a:r>
            <a:r>
              <a:rPr lang="ru-RU" sz="2900" dirty="0">
                <a:solidFill>
                  <a:srgbClr val="002060"/>
                </a:solidFill>
              </a:rPr>
              <a:t> деятельности в телекоммуникационной сети Интернет</a:t>
            </a:r>
            <a:r>
              <a:rPr lang="ru-RU" sz="2900" dirty="0"/>
              <a:t>, в том числе в популярных социальных сетях, на образовательных электронных площадках</a:t>
            </a:r>
          </a:p>
          <a:p>
            <a:r>
              <a:rPr lang="ru-RU" sz="2900" dirty="0"/>
              <a:t>использование широкого спектра </a:t>
            </a:r>
            <a:r>
              <a:rPr lang="ru-RU" sz="2900" b="1" dirty="0">
                <a:solidFill>
                  <a:srgbClr val="002060"/>
                </a:solidFill>
              </a:rPr>
              <a:t>инструментов сетевого взаимодействия</a:t>
            </a:r>
            <a:r>
              <a:rPr lang="ru-RU" sz="2900" dirty="0"/>
              <a:t> образовательных организаций и организаций других сфер экономики, в том числе сетевой формы реализации образовательных программ</a:t>
            </a:r>
          </a:p>
          <a:p>
            <a:r>
              <a:rPr lang="ru-RU" sz="2900" b="1" dirty="0">
                <a:solidFill>
                  <a:srgbClr val="002060"/>
                </a:solidFill>
              </a:rPr>
              <a:t>научно-методическое сопровождение образовательного процесса организациями высшего профессионального педагогического обр</a:t>
            </a:r>
            <a:r>
              <a:rPr lang="ru-RU" sz="2900" dirty="0"/>
              <a:t>азования, позволяющее интегрировать деятельность объединения в систему непрерывного педагогического образования за счёт сопряжения образовательных результатов и внедрения в практику современных достижений педагогической науки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3FACBC1-0C0B-4A3A-9101-B461D33C64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4675" y="1193915"/>
            <a:ext cx="2039813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04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00042"/>
            <a:ext cx="7772400" cy="642942"/>
          </a:xfrm>
        </p:spPr>
        <p:txBody>
          <a:bodyPr>
            <a:noAutofit/>
          </a:bodyPr>
          <a:lstStyle/>
          <a:p>
            <a:pPr algn="ctr"/>
            <a:br>
              <a:rPr lang="ru-RU" sz="3200" b="1" dirty="0">
                <a:solidFill>
                  <a:srgbClr val="C00000"/>
                </a:solidFill>
              </a:rPr>
            </a:br>
            <a:r>
              <a:rPr lang="ru-RU" sz="3200" b="1" dirty="0">
                <a:solidFill>
                  <a:srgbClr val="C00000"/>
                </a:solidFill>
              </a:rPr>
              <a:t>Информационно-методические условия </a:t>
            </a:r>
            <a:br>
              <a:rPr lang="ru-RU" sz="3200" b="1" dirty="0">
                <a:solidFill>
                  <a:srgbClr val="C00000"/>
                </a:solidFill>
              </a:rPr>
            </a:b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79756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/>
              <a:t>Содержание программ </a:t>
            </a:r>
            <a:r>
              <a:rPr lang="ru-RU" dirty="0"/>
              <a:t>может быть направлено на:</a:t>
            </a:r>
          </a:p>
          <a:p>
            <a:r>
              <a:rPr lang="ru-RU" dirty="0"/>
              <a:t>формирование одной или нескольких </a:t>
            </a:r>
            <a:r>
              <a:rPr lang="ru-RU" b="1" dirty="0">
                <a:solidFill>
                  <a:srgbClr val="002060"/>
                </a:solidFill>
              </a:rPr>
              <a:t>компетенций социальной деятельности </a:t>
            </a:r>
            <a:r>
              <a:rPr lang="ru-RU" dirty="0"/>
              <a:t>(коммуникации, кооперации, критического мышления, </a:t>
            </a:r>
            <a:r>
              <a:rPr lang="ru-RU" dirty="0" err="1"/>
              <a:t>креативности</a:t>
            </a:r>
            <a:r>
              <a:rPr lang="ru-RU" dirty="0"/>
              <a:t>, принятия решений, решения проблем)</a:t>
            </a:r>
          </a:p>
          <a:p>
            <a:r>
              <a:rPr lang="ru-RU" dirty="0"/>
              <a:t>развитие </a:t>
            </a:r>
            <a:r>
              <a:rPr lang="ru-RU" b="1" dirty="0">
                <a:solidFill>
                  <a:srgbClr val="002060"/>
                </a:solidFill>
              </a:rPr>
              <a:t>навыков и качеств, востребованных в педагогической профессии </a:t>
            </a:r>
            <a:r>
              <a:rPr lang="ru-RU" dirty="0"/>
              <a:t>(организаторские навыки, лидерские качества, социальная и личная ответственность, </a:t>
            </a:r>
            <a:r>
              <a:rPr lang="ru-RU" dirty="0" err="1"/>
              <a:t>эмпатия</a:t>
            </a:r>
            <a:r>
              <a:rPr lang="ru-RU" dirty="0"/>
              <a:t> и т.д.)</a:t>
            </a:r>
          </a:p>
          <a:p>
            <a:r>
              <a:rPr lang="ru-RU" dirty="0"/>
              <a:t>формирование </a:t>
            </a:r>
            <a:r>
              <a:rPr lang="ru-RU" b="1" dirty="0" err="1">
                <a:solidFill>
                  <a:srgbClr val="002060"/>
                </a:solidFill>
              </a:rPr>
              <a:t>предпрофессиональных</a:t>
            </a:r>
            <a:r>
              <a:rPr lang="ru-RU" b="1" dirty="0">
                <a:solidFill>
                  <a:srgbClr val="002060"/>
                </a:solidFill>
              </a:rPr>
              <a:t> навыков одной из педагогических профессий </a:t>
            </a:r>
            <a:r>
              <a:rPr lang="ru-RU" dirty="0"/>
              <a:t>(вожатый, психолог, учитель начальных классов, социальный педагог и т.д.)</a:t>
            </a:r>
          </a:p>
          <a:p>
            <a:r>
              <a:rPr lang="ru-RU" dirty="0"/>
              <a:t>развитие </a:t>
            </a:r>
            <a:r>
              <a:rPr lang="ru-RU" b="1" dirty="0">
                <a:solidFill>
                  <a:srgbClr val="002060"/>
                </a:solidFill>
              </a:rPr>
              <a:t>навыков исследовательской и проектной деятельности </a:t>
            </a:r>
            <a:r>
              <a:rPr lang="ru-RU" dirty="0"/>
              <a:t>в области педагогики и психологии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82E92A-DA75-429A-A3DA-A6724F5C5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404664"/>
            <a:ext cx="7772400" cy="52400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</a:rPr>
              <a:t>Организационные условия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366B9B-EFCB-48AF-B069-B56244C2D21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229600" cy="544037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/>
              <a:t>В рамках реализации </a:t>
            </a:r>
            <a:r>
              <a:rPr lang="ru-RU" b="1" dirty="0"/>
              <a:t>основной образовательной программы общеобразовательной организации </a:t>
            </a:r>
            <a:r>
              <a:rPr lang="ru-RU" dirty="0"/>
              <a:t>организация </a:t>
            </a:r>
            <a:r>
              <a:rPr lang="ru-RU" dirty="0" err="1"/>
              <a:t>допрофессиональной</a:t>
            </a:r>
            <a:r>
              <a:rPr lang="ru-RU" dirty="0"/>
              <a:t> педагогической подготовки школьников может осуществляться в формате: </a:t>
            </a:r>
          </a:p>
          <a:p>
            <a:r>
              <a:rPr lang="ru-RU" b="1" dirty="0">
                <a:solidFill>
                  <a:srgbClr val="002060"/>
                </a:solidFill>
              </a:rPr>
              <a:t>профильного психолого-педагогического класса </a:t>
            </a:r>
            <a:r>
              <a:rPr lang="ru-RU" dirty="0"/>
              <a:t>– класса-комплекта, реализующего  основную образовательную программу педагогического направления в рамках любого профиля обучения</a:t>
            </a:r>
          </a:p>
          <a:p>
            <a:r>
              <a:rPr lang="ru-RU" b="1" dirty="0">
                <a:solidFill>
                  <a:srgbClr val="002060"/>
                </a:solidFill>
              </a:rPr>
              <a:t>профильной педагогической группы </a:t>
            </a:r>
            <a:r>
              <a:rPr lang="ru-RU" dirty="0"/>
              <a:t>– </a:t>
            </a:r>
            <a:r>
              <a:rPr lang="ru-RU" dirty="0" err="1"/>
              <a:t>группы</a:t>
            </a:r>
            <a:r>
              <a:rPr lang="ru-RU" dirty="0"/>
              <a:t> учащихся, обучающихся по индивидуальным учебным планам, включающим один или несколько компонентов основной образовательной программы педагогического направления: курсы по выбору, элективные курсы, программы внеурочной деятельности  </a:t>
            </a:r>
          </a:p>
          <a:p>
            <a:pPr>
              <a:buNone/>
            </a:pPr>
            <a:r>
              <a:rPr lang="ru-RU" dirty="0"/>
              <a:t>Организация </a:t>
            </a:r>
            <a:r>
              <a:rPr lang="ru-RU" dirty="0" err="1"/>
              <a:t>допрофессиональной</a:t>
            </a:r>
            <a:r>
              <a:rPr lang="ru-RU" dirty="0"/>
              <a:t> педагогической подготовки обучающихся может осуществляться в процессе реализации </a:t>
            </a:r>
            <a:r>
              <a:rPr lang="ru-RU" b="1" dirty="0">
                <a:solidFill>
                  <a:srgbClr val="002060"/>
                </a:solidFill>
              </a:rPr>
              <a:t>рабочей программы воспитания образовательного учреждения </a:t>
            </a:r>
            <a:r>
              <a:rPr lang="ru-RU" dirty="0"/>
              <a:t>в форме авторского вариативного модуля психолого-педагогического направления или в рамках одного или нескольких инвариантных модулей, таких как «Профориентация», «Самоуправление»,  «Детские общественные объединения», «Ключевые школьные дела». </a:t>
            </a: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10597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590</TotalTime>
  <Words>1514</Words>
  <Application>Microsoft Office PowerPoint</Application>
  <PresentationFormat>Экран (4:3)</PresentationFormat>
  <Paragraphs>93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</vt:lpstr>
      <vt:lpstr>Calibri</vt:lpstr>
      <vt:lpstr>Cambria</vt:lpstr>
      <vt:lpstr>Franklin Gothic Book</vt:lpstr>
      <vt:lpstr>Perpetua</vt:lpstr>
      <vt:lpstr>Times New Roman</vt:lpstr>
      <vt:lpstr>Wingdings 2</vt:lpstr>
      <vt:lpstr>Справедливость</vt:lpstr>
      <vt:lpstr>Методические рекомендации по организации допрофессиональной педагогической подготовки школьников</vt:lpstr>
      <vt:lpstr>Нормативная база ДППШ</vt:lpstr>
      <vt:lpstr>Нормативная база ДППШ</vt:lpstr>
      <vt:lpstr>Основные понятия</vt:lpstr>
      <vt:lpstr>Информационно-методические условия</vt:lpstr>
      <vt:lpstr>Информационно-методические условия</vt:lpstr>
      <vt:lpstr>Информационно-методические условия</vt:lpstr>
      <vt:lpstr> Информационно-методические условия  </vt:lpstr>
      <vt:lpstr>Организационные условия</vt:lpstr>
      <vt:lpstr>Организационные условия</vt:lpstr>
      <vt:lpstr>Кадровые условия</vt:lpstr>
      <vt:lpstr>Материально-технические условия</vt:lpstr>
      <vt:lpstr>Презентация PowerPoint</vt:lpstr>
      <vt:lpstr>Выявление социального заказа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Александра</dc:creator>
  <cp:lastModifiedBy>Александра Н. Логинова</cp:lastModifiedBy>
  <cp:revision>47</cp:revision>
  <dcterms:created xsi:type="dcterms:W3CDTF">2018-11-17T16:57:03Z</dcterms:created>
  <dcterms:modified xsi:type="dcterms:W3CDTF">2021-12-22T09:42:03Z</dcterms:modified>
</cp:coreProperties>
</file>